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3_F2D0706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9"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B3183C3E-C8CE-978E-1821-369CD3828AB8}" name="Gokul Srinivasan" initials="GS" userId="S::f003xr9@dartmouth.edu::1d1977df-9de7-4828-9be9-a746de5e1a1f"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3"/>
    <p:restoredTop sz="97030"/>
  </p:normalViewPr>
  <p:slideViewPr>
    <p:cSldViewPr snapToGrid="0">
      <p:cViewPr>
        <p:scale>
          <a:sx n="146" d="100"/>
          <a:sy n="146" d="100"/>
        </p:scale>
        <p:origin x="1064"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8/10/relationships/authors" Target="authors.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omments/modernComment_103_F2D07060.xml><?xml version="1.0" encoding="utf-8"?>
<p188:cmLst xmlns:a="http://schemas.openxmlformats.org/drawingml/2006/main" xmlns:r="http://schemas.openxmlformats.org/officeDocument/2006/relationships" xmlns:p188="http://schemas.microsoft.com/office/powerpoint/2018/8/main">
  <p188:cm id="{3A639677-1E9C-1A45-AC15-88EEF44C71F5}" authorId="{B3183C3E-C8CE-978E-1821-369CD3828AB8}" created="2022-07-11T19:57:31.593">
    <ac:deMkLst xmlns:ac="http://schemas.microsoft.com/office/drawing/2013/main/command">
      <pc:docMk xmlns:pc="http://schemas.microsoft.com/office/powerpoint/2013/main/command"/>
      <pc:sldMk xmlns:pc="http://schemas.microsoft.com/office/powerpoint/2013/main/command" cId="4073746528" sldId="259"/>
      <ac:spMk id="54" creationId="{FC47BEF6-5F29-6A2B-65E6-D663996D37FC}"/>
    </ac:deMkLst>
    <p188:txBody>
      <a:bodyPr/>
      <a:lstStyle/>
      <a:p>
        <a:r>
          <a:rPr lang="en-US"/>
          <a:t>This section should be larger and probably to the right section of the poster so that there is a natural flow from inquiry -&gt; results -&gt; implications</a:t>
        </a:r>
      </a:p>
    </p188:txBody>
  </p188:cm>
  <p188:cm id="{4CE21E98-DD6B-A24A-AE5E-9B1602F53CB4}" authorId="{B3183C3E-C8CE-978E-1821-369CD3828AB8}" created="2022-07-11T19:58:14.763">
    <ac:txMkLst xmlns:ac="http://schemas.microsoft.com/office/drawing/2013/main/command">
      <pc:docMk xmlns:pc="http://schemas.microsoft.com/office/powerpoint/2013/main/command"/>
      <pc:sldMk xmlns:pc="http://schemas.microsoft.com/office/powerpoint/2013/main/command" cId="4073746528" sldId="259"/>
      <ac:spMk id="48" creationId="{342FD194-1EAB-3F49-C4FE-4CE1AF8BBF96}"/>
      <ac:txMk cp="57" len="9">
        <ac:context len="67" hash="224817502"/>
      </ac:txMk>
    </ac:txMkLst>
    <p188:pos x="2010331" y="483566"/>
    <p188:txBody>
      <a:bodyPr/>
      <a:lstStyle/>
      <a:p>
        <a:r>
          <a:rPr lang="en-US"/>
          <a:t>The results section should be changed according to Catherine’s suggestions. In particular, they should probably be made smaller.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79ACF-3EE4-FC42-8806-EF6470D62A56}" type="datetimeFigureOut">
              <a:rPr lang="en-US" smtClean="0"/>
              <a:t>7/13/22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E33600-39D5-B348-8620-8E4EF5BB07ED}" type="slidenum">
              <a:rPr lang="en-US" smtClean="0"/>
              <a:t>‹#›</a:t>
            </a:fld>
            <a:endParaRPr lang="en-US"/>
          </a:p>
        </p:txBody>
      </p:sp>
    </p:spTree>
    <p:extLst>
      <p:ext uri="{BB962C8B-B14F-4D97-AF65-F5344CB8AC3E}">
        <p14:creationId xmlns:p14="http://schemas.microsoft.com/office/powerpoint/2010/main" val="228739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13B917-0312-534D-993C-DECA096BBE77}" type="slidenum">
              <a:rPr lang="en-US" smtClean="0"/>
              <a:t>1</a:t>
            </a:fld>
            <a:endParaRPr lang="en-US"/>
          </a:p>
        </p:txBody>
      </p:sp>
    </p:spTree>
    <p:extLst>
      <p:ext uri="{BB962C8B-B14F-4D97-AF65-F5344CB8AC3E}">
        <p14:creationId xmlns:p14="http://schemas.microsoft.com/office/powerpoint/2010/main" val="1430583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83F62-E2B8-C538-8B4A-7E12C19971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1B059F-6D7D-6C79-5BCF-5E9576426B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34AC29-B961-C0F2-439F-C3F08B7C06DE}"/>
              </a:ext>
            </a:extLst>
          </p:cNvPr>
          <p:cNvSpPr>
            <a:spLocks noGrp="1"/>
          </p:cNvSpPr>
          <p:nvPr>
            <p:ph type="dt" sz="half" idx="10"/>
          </p:nvPr>
        </p:nvSpPr>
        <p:spPr/>
        <p:txBody>
          <a:bodyPr/>
          <a:lstStyle/>
          <a:p>
            <a:fld id="{E921A74A-63EE-7B4C-8F7F-B5886388A5F3}" type="datetimeFigureOut">
              <a:rPr lang="en-US" smtClean="0"/>
              <a:t>7/13/22</a:t>
            </a:fld>
            <a:endParaRPr lang="en-US"/>
          </a:p>
        </p:txBody>
      </p:sp>
      <p:sp>
        <p:nvSpPr>
          <p:cNvPr id="5" name="Footer Placeholder 4">
            <a:extLst>
              <a:ext uri="{FF2B5EF4-FFF2-40B4-BE49-F238E27FC236}">
                <a16:creationId xmlns:a16="http://schemas.microsoft.com/office/drawing/2014/main" id="{B32BD4CF-7B04-ADB6-94DE-CFB790E927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BB468B-75B5-5993-4CCD-A5335E4216C3}"/>
              </a:ext>
            </a:extLst>
          </p:cNvPr>
          <p:cNvSpPr>
            <a:spLocks noGrp="1"/>
          </p:cNvSpPr>
          <p:nvPr>
            <p:ph type="sldNum" sz="quarter" idx="12"/>
          </p:nvPr>
        </p:nvSpPr>
        <p:spPr/>
        <p:txBody>
          <a:bodyPr/>
          <a:lstStyle/>
          <a:p>
            <a:fld id="{DA8D88F8-284E-3942-9C8D-C9ADA73D1D2C}" type="slidenum">
              <a:rPr lang="en-US" smtClean="0"/>
              <a:t>‹#›</a:t>
            </a:fld>
            <a:endParaRPr lang="en-US"/>
          </a:p>
        </p:txBody>
      </p:sp>
    </p:spTree>
    <p:extLst>
      <p:ext uri="{BB962C8B-B14F-4D97-AF65-F5344CB8AC3E}">
        <p14:creationId xmlns:p14="http://schemas.microsoft.com/office/powerpoint/2010/main" val="2819360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A30FD-1432-BF8F-AE3A-FA2786EABA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A06F1A-32D4-0DBD-8AFA-109DA2D06B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92EE5A-33E5-3BCF-1815-DCE3A78F687C}"/>
              </a:ext>
            </a:extLst>
          </p:cNvPr>
          <p:cNvSpPr>
            <a:spLocks noGrp="1"/>
          </p:cNvSpPr>
          <p:nvPr>
            <p:ph type="dt" sz="half" idx="10"/>
          </p:nvPr>
        </p:nvSpPr>
        <p:spPr/>
        <p:txBody>
          <a:bodyPr/>
          <a:lstStyle/>
          <a:p>
            <a:fld id="{E921A74A-63EE-7B4C-8F7F-B5886388A5F3}" type="datetimeFigureOut">
              <a:rPr lang="en-US" smtClean="0"/>
              <a:t>7/13/22</a:t>
            </a:fld>
            <a:endParaRPr lang="en-US"/>
          </a:p>
        </p:txBody>
      </p:sp>
      <p:sp>
        <p:nvSpPr>
          <p:cNvPr id="5" name="Footer Placeholder 4">
            <a:extLst>
              <a:ext uri="{FF2B5EF4-FFF2-40B4-BE49-F238E27FC236}">
                <a16:creationId xmlns:a16="http://schemas.microsoft.com/office/drawing/2014/main" id="{8EDEDE89-6CD4-8B56-3FD8-22B49651A6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70E621-F421-DB97-8D69-3644BE1C8341}"/>
              </a:ext>
            </a:extLst>
          </p:cNvPr>
          <p:cNvSpPr>
            <a:spLocks noGrp="1"/>
          </p:cNvSpPr>
          <p:nvPr>
            <p:ph type="sldNum" sz="quarter" idx="12"/>
          </p:nvPr>
        </p:nvSpPr>
        <p:spPr/>
        <p:txBody>
          <a:bodyPr/>
          <a:lstStyle/>
          <a:p>
            <a:fld id="{DA8D88F8-284E-3942-9C8D-C9ADA73D1D2C}" type="slidenum">
              <a:rPr lang="en-US" smtClean="0"/>
              <a:t>‹#›</a:t>
            </a:fld>
            <a:endParaRPr lang="en-US"/>
          </a:p>
        </p:txBody>
      </p:sp>
    </p:spTree>
    <p:extLst>
      <p:ext uri="{BB962C8B-B14F-4D97-AF65-F5344CB8AC3E}">
        <p14:creationId xmlns:p14="http://schemas.microsoft.com/office/powerpoint/2010/main" val="139966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E5FFEB-26F6-1571-716A-6509042057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D507F7-D0DF-FDB8-7A1F-514A3127EC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2886E6-4D64-AE5B-7A30-B5C6D06CD013}"/>
              </a:ext>
            </a:extLst>
          </p:cNvPr>
          <p:cNvSpPr>
            <a:spLocks noGrp="1"/>
          </p:cNvSpPr>
          <p:nvPr>
            <p:ph type="dt" sz="half" idx="10"/>
          </p:nvPr>
        </p:nvSpPr>
        <p:spPr/>
        <p:txBody>
          <a:bodyPr/>
          <a:lstStyle/>
          <a:p>
            <a:fld id="{E921A74A-63EE-7B4C-8F7F-B5886388A5F3}" type="datetimeFigureOut">
              <a:rPr lang="en-US" smtClean="0"/>
              <a:t>7/13/22</a:t>
            </a:fld>
            <a:endParaRPr lang="en-US"/>
          </a:p>
        </p:txBody>
      </p:sp>
      <p:sp>
        <p:nvSpPr>
          <p:cNvPr id="5" name="Footer Placeholder 4">
            <a:extLst>
              <a:ext uri="{FF2B5EF4-FFF2-40B4-BE49-F238E27FC236}">
                <a16:creationId xmlns:a16="http://schemas.microsoft.com/office/drawing/2014/main" id="{37011B54-319A-BC6E-ED96-583E39F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F10B06-332F-F6D4-A2A5-7AF1E936463E}"/>
              </a:ext>
            </a:extLst>
          </p:cNvPr>
          <p:cNvSpPr>
            <a:spLocks noGrp="1"/>
          </p:cNvSpPr>
          <p:nvPr>
            <p:ph type="sldNum" sz="quarter" idx="12"/>
          </p:nvPr>
        </p:nvSpPr>
        <p:spPr/>
        <p:txBody>
          <a:bodyPr/>
          <a:lstStyle/>
          <a:p>
            <a:fld id="{DA8D88F8-284E-3942-9C8D-C9ADA73D1D2C}" type="slidenum">
              <a:rPr lang="en-US" smtClean="0"/>
              <a:t>‹#›</a:t>
            </a:fld>
            <a:endParaRPr lang="en-US"/>
          </a:p>
        </p:txBody>
      </p:sp>
    </p:spTree>
    <p:extLst>
      <p:ext uri="{BB962C8B-B14F-4D97-AF65-F5344CB8AC3E}">
        <p14:creationId xmlns:p14="http://schemas.microsoft.com/office/powerpoint/2010/main" val="3686828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AE746-6C2E-2770-7E39-A47A531D87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E04A72-28A2-7D65-8E7A-DE26258E83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9D8B72-2F65-7642-70C5-55F991E4FC64}"/>
              </a:ext>
            </a:extLst>
          </p:cNvPr>
          <p:cNvSpPr>
            <a:spLocks noGrp="1"/>
          </p:cNvSpPr>
          <p:nvPr>
            <p:ph type="dt" sz="half" idx="10"/>
          </p:nvPr>
        </p:nvSpPr>
        <p:spPr/>
        <p:txBody>
          <a:bodyPr/>
          <a:lstStyle/>
          <a:p>
            <a:fld id="{E921A74A-63EE-7B4C-8F7F-B5886388A5F3}" type="datetimeFigureOut">
              <a:rPr lang="en-US" smtClean="0"/>
              <a:t>7/13/22</a:t>
            </a:fld>
            <a:endParaRPr lang="en-US"/>
          </a:p>
        </p:txBody>
      </p:sp>
      <p:sp>
        <p:nvSpPr>
          <p:cNvPr id="5" name="Footer Placeholder 4">
            <a:extLst>
              <a:ext uri="{FF2B5EF4-FFF2-40B4-BE49-F238E27FC236}">
                <a16:creationId xmlns:a16="http://schemas.microsoft.com/office/drawing/2014/main" id="{B204B444-8A6D-8312-2C3D-21D2C1E59D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8C71FF-E34F-2C4E-7EEB-91A307E1FE4E}"/>
              </a:ext>
            </a:extLst>
          </p:cNvPr>
          <p:cNvSpPr>
            <a:spLocks noGrp="1"/>
          </p:cNvSpPr>
          <p:nvPr>
            <p:ph type="sldNum" sz="quarter" idx="12"/>
          </p:nvPr>
        </p:nvSpPr>
        <p:spPr/>
        <p:txBody>
          <a:bodyPr/>
          <a:lstStyle/>
          <a:p>
            <a:fld id="{DA8D88F8-284E-3942-9C8D-C9ADA73D1D2C}" type="slidenum">
              <a:rPr lang="en-US" smtClean="0"/>
              <a:t>‹#›</a:t>
            </a:fld>
            <a:endParaRPr lang="en-US"/>
          </a:p>
        </p:txBody>
      </p:sp>
    </p:spTree>
    <p:extLst>
      <p:ext uri="{BB962C8B-B14F-4D97-AF65-F5344CB8AC3E}">
        <p14:creationId xmlns:p14="http://schemas.microsoft.com/office/powerpoint/2010/main" val="101593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79B57-5AF0-5412-C79F-02C5C7E632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715C2A-1C4D-3A73-5AB5-3C583D78F1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2FDF9A-E109-9037-77ED-191C8EEF850F}"/>
              </a:ext>
            </a:extLst>
          </p:cNvPr>
          <p:cNvSpPr>
            <a:spLocks noGrp="1"/>
          </p:cNvSpPr>
          <p:nvPr>
            <p:ph type="dt" sz="half" idx="10"/>
          </p:nvPr>
        </p:nvSpPr>
        <p:spPr/>
        <p:txBody>
          <a:bodyPr/>
          <a:lstStyle/>
          <a:p>
            <a:fld id="{E921A74A-63EE-7B4C-8F7F-B5886388A5F3}" type="datetimeFigureOut">
              <a:rPr lang="en-US" smtClean="0"/>
              <a:t>7/13/22</a:t>
            </a:fld>
            <a:endParaRPr lang="en-US"/>
          </a:p>
        </p:txBody>
      </p:sp>
      <p:sp>
        <p:nvSpPr>
          <p:cNvPr id="5" name="Footer Placeholder 4">
            <a:extLst>
              <a:ext uri="{FF2B5EF4-FFF2-40B4-BE49-F238E27FC236}">
                <a16:creationId xmlns:a16="http://schemas.microsoft.com/office/drawing/2014/main" id="{CCB834E2-5AD3-30C4-CFDB-65794A1759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F230A-CA3C-9DDE-F15C-B543553322BA}"/>
              </a:ext>
            </a:extLst>
          </p:cNvPr>
          <p:cNvSpPr>
            <a:spLocks noGrp="1"/>
          </p:cNvSpPr>
          <p:nvPr>
            <p:ph type="sldNum" sz="quarter" idx="12"/>
          </p:nvPr>
        </p:nvSpPr>
        <p:spPr/>
        <p:txBody>
          <a:bodyPr/>
          <a:lstStyle/>
          <a:p>
            <a:fld id="{DA8D88F8-284E-3942-9C8D-C9ADA73D1D2C}" type="slidenum">
              <a:rPr lang="en-US" smtClean="0"/>
              <a:t>‹#›</a:t>
            </a:fld>
            <a:endParaRPr lang="en-US"/>
          </a:p>
        </p:txBody>
      </p:sp>
    </p:spTree>
    <p:extLst>
      <p:ext uri="{BB962C8B-B14F-4D97-AF65-F5344CB8AC3E}">
        <p14:creationId xmlns:p14="http://schemas.microsoft.com/office/powerpoint/2010/main" val="2607420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6B158-4CCF-9492-DF2A-FBF9034621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527513-1B18-AE60-E515-FCD161DB77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BB07E5-AE2B-579F-A8B4-9A69759EF3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3F6A1C-D29D-7A04-D72B-79FB07BE22D3}"/>
              </a:ext>
            </a:extLst>
          </p:cNvPr>
          <p:cNvSpPr>
            <a:spLocks noGrp="1"/>
          </p:cNvSpPr>
          <p:nvPr>
            <p:ph type="dt" sz="half" idx="10"/>
          </p:nvPr>
        </p:nvSpPr>
        <p:spPr/>
        <p:txBody>
          <a:bodyPr/>
          <a:lstStyle/>
          <a:p>
            <a:fld id="{E921A74A-63EE-7B4C-8F7F-B5886388A5F3}" type="datetimeFigureOut">
              <a:rPr lang="en-US" smtClean="0"/>
              <a:t>7/13/22</a:t>
            </a:fld>
            <a:endParaRPr lang="en-US"/>
          </a:p>
        </p:txBody>
      </p:sp>
      <p:sp>
        <p:nvSpPr>
          <p:cNvPr id="6" name="Footer Placeholder 5">
            <a:extLst>
              <a:ext uri="{FF2B5EF4-FFF2-40B4-BE49-F238E27FC236}">
                <a16:creationId xmlns:a16="http://schemas.microsoft.com/office/drawing/2014/main" id="{39CB0C0D-DB4F-1807-8E60-956358AB08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2A5E2-BC22-E313-4C0F-1C8251F0D924}"/>
              </a:ext>
            </a:extLst>
          </p:cNvPr>
          <p:cNvSpPr>
            <a:spLocks noGrp="1"/>
          </p:cNvSpPr>
          <p:nvPr>
            <p:ph type="sldNum" sz="quarter" idx="12"/>
          </p:nvPr>
        </p:nvSpPr>
        <p:spPr/>
        <p:txBody>
          <a:bodyPr/>
          <a:lstStyle/>
          <a:p>
            <a:fld id="{DA8D88F8-284E-3942-9C8D-C9ADA73D1D2C}" type="slidenum">
              <a:rPr lang="en-US" smtClean="0"/>
              <a:t>‹#›</a:t>
            </a:fld>
            <a:endParaRPr lang="en-US"/>
          </a:p>
        </p:txBody>
      </p:sp>
    </p:spTree>
    <p:extLst>
      <p:ext uri="{BB962C8B-B14F-4D97-AF65-F5344CB8AC3E}">
        <p14:creationId xmlns:p14="http://schemas.microsoft.com/office/powerpoint/2010/main" val="1509661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3B89F-E3D9-4895-920B-AFF098A71D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A6D88B-89B8-EBE3-B77C-9519EEA8BA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5C01B-71BA-68A5-BE37-B74612F9C9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8CA2E3-71B0-A790-0A4B-8799736C6C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6D34A1-8FEF-DBC3-2398-573186C887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2E0748-041D-F344-265C-491D7E925755}"/>
              </a:ext>
            </a:extLst>
          </p:cNvPr>
          <p:cNvSpPr>
            <a:spLocks noGrp="1"/>
          </p:cNvSpPr>
          <p:nvPr>
            <p:ph type="dt" sz="half" idx="10"/>
          </p:nvPr>
        </p:nvSpPr>
        <p:spPr/>
        <p:txBody>
          <a:bodyPr/>
          <a:lstStyle/>
          <a:p>
            <a:fld id="{E921A74A-63EE-7B4C-8F7F-B5886388A5F3}" type="datetimeFigureOut">
              <a:rPr lang="en-US" smtClean="0"/>
              <a:t>7/13/22</a:t>
            </a:fld>
            <a:endParaRPr lang="en-US"/>
          </a:p>
        </p:txBody>
      </p:sp>
      <p:sp>
        <p:nvSpPr>
          <p:cNvPr id="8" name="Footer Placeholder 7">
            <a:extLst>
              <a:ext uri="{FF2B5EF4-FFF2-40B4-BE49-F238E27FC236}">
                <a16:creationId xmlns:a16="http://schemas.microsoft.com/office/drawing/2014/main" id="{AFDBF768-7ADA-F6F6-9DCE-5E177F3548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956159-6355-7289-5365-FE2800F2031D}"/>
              </a:ext>
            </a:extLst>
          </p:cNvPr>
          <p:cNvSpPr>
            <a:spLocks noGrp="1"/>
          </p:cNvSpPr>
          <p:nvPr>
            <p:ph type="sldNum" sz="quarter" idx="12"/>
          </p:nvPr>
        </p:nvSpPr>
        <p:spPr/>
        <p:txBody>
          <a:bodyPr/>
          <a:lstStyle/>
          <a:p>
            <a:fld id="{DA8D88F8-284E-3942-9C8D-C9ADA73D1D2C}" type="slidenum">
              <a:rPr lang="en-US" smtClean="0"/>
              <a:t>‹#›</a:t>
            </a:fld>
            <a:endParaRPr lang="en-US"/>
          </a:p>
        </p:txBody>
      </p:sp>
    </p:spTree>
    <p:extLst>
      <p:ext uri="{BB962C8B-B14F-4D97-AF65-F5344CB8AC3E}">
        <p14:creationId xmlns:p14="http://schemas.microsoft.com/office/powerpoint/2010/main" val="1112006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EB6E-EB95-0542-9A6B-EAC44E548C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DC668F-F1DA-DD52-4EF0-19CE74499307}"/>
              </a:ext>
            </a:extLst>
          </p:cNvPr>
          <p:cNvSpPr>
            <a:spLocks noGrp="1"/>
          </p:cNvSpPr>
          <p:nvPr>
            <p:ph type="dt" sz="half" idx="10"/>
          </p:nvPr>
        </p:nvSpPr>
        <p:spPr/>
        <p:txBody>
          <a:bodyPr/>
          <a:lstStyle/>
          <a:p>
            <a:fld id="{E921A74A-63EE-7B4C-8F7F-B5886388A5F3}" type="datetimeFigureOut">
              <a:rPr lang="en-US" smtClean="0"/>
              <a:t>7/13/22</a:t>
            </a:fld>
            <a:endParaRPr lang="en-US"/>
          </a:p>
        </p:txBody>
      </p:sp>
      <p:sp>
        <p:nvSpPr>
          <p:cNvPr id="4" name="Footer Placeholder 3">
            <a:extLst>
              <a:ext uri="{FF2B5EF4-FFF2-40B4-BE49-F238E27FC236}">
                <a16:creationId xmlns:a16="http://schemas.microsoft.com/office/drawing/2014/main" id="{D67C773A-A586-E01A-2B6E-0073F6AA01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460397-85E3-81AF-B1C9-E65D0B08E52D}"/>
              </a:ext>
            </a:extLst>
          </p:cNvPr>
          <p:cNvSpPr>
            <a:spLocks noGrp="1"/>
          </p:cNvSpPr>
          <p:nvPr>
            <p:ph type="sldNum" sz="quarter" idx="12"/>
          </p:nvPr>
        </p:nvSpPr>
        <p:spPr/>
        <p:txBody>
          <a:bodyPr/>
          <a:lstStyle/>
          <a:p>
            <a:fld id="{DA8D88F8-284E-3942-9C8D-C9ADA73D1D2C}" type="slidenum">
              <a:rPr lang="en-US" smtClean="0"/>
              <a:t>‹#›</a:t>
            </a:fld>
            <a:endParaRPr lang="en-US"/>
          </a:p>
        </p:txBody>
      </p:sp>
    </p:spTree>
    <p:extLst>
      <p:ext uri="{BB962C8B-B14F-4D97-AF65-F5344CB8AC3E}">
        <p14:creationId xmlns:p14="http://schemas.microsoft.com/office/powerpoint/2010/main" val="886565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1F9A76-DC49-62D6-650E-1763691F13E1}"/>
              </a:ext>
            </a:extLst>
          </p:cNvPr>
          <p:cNvSpPr>
            <a:spLocks noGrp="1"/>
          </p:cNvSpPr>
          <p:nvPr>
            <p:ph type="dt" sz="half" idx="10"/>
          </p:nvPr>
        </p:nvSpPr>
        <p:spPr/>
        <p:txBody>
          <a:bodyPr/>
          <a:lstStyle/>
          <a:p>
            <a:fld id="{E921A74A-63EE-7B4C-8F7F-B5886388A5F3}" type="datetimeFigureOut">
              <a:rPr lang="en-US" smtClean="0"/>
              <a:t>7/13/22</a:t>
            </a:fld>
            <a:endParaRPr lang="en-US"/>
          </a:p>
        </p:txBody>
      </p:sp>
      <p:sp>
        <p:nvSpPr>
          <p:cNvPr id="3" name="Footer Placeholder 2">
            <a:extLst>
              <a:ext uri="{FF2B5EF4-FFF2-40B4-BE49-F238E27FC236}">
                <a16:creationId xmlns:a16="http://schemas.microsoft.com/office/drawing/2014/main" id="{8C8D9137-8C83-6BD6-9FB0-E641A65A79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86FFFF-23D8-4645-3066-669628610580}"/>
              </a:ext>
            </a:extLst>
          </p:cNvPr>
          <p:cNvSpPr>
            <a:spLocks noGrp="1"/>
          </p:cNvSpPr>
          <p:nvPr>
            <p:ph type="sldNum" sz="quarter" idx="12"/>
          </p:nvPr>
        </p:nvSpPr>
        <p:spPr/>
        <p:txBody>
          <a:bodyPr/>
          <a:lstStyle/>
          <a:p>
            <a:fld id="{DA8D88F8-284E-3942-9C8D-C9ADA73D1D2C}" type="slidenum">
              <a:rPr lang="en-US" smtClean="0"/>
              <a:t>‹#›</a:t>
            </a:fld>
            <a:endParaRPr lang="en-US"/>
          </a:p>
        </p:txBody>
      </p:sp>
    </p:spTree>
    <p:extLst>
      <p:ext uri="{BB962C8B-B14F-4D97-AF65-F5344CB8AC3E}">
        <p14:creationId xmlns:p14="http://schemas.microsoft.com/office/powerpoint/2010/main" val="3991091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BE4D5-2B9F-556C-7EFB-2D2510C71B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59AF4F-84E4-08CB-D579-9A79D4CF3F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45D271-8DBF-8936-770B-04528DB66E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E57962-63B0-AAA0-E0F6-CCFF071C5950}"/>
              </a:ext>
            </a:extLst>
          </p:cNvPr>
          <p:cNvSpPr>
            <a:spLocks noGrp="1"/>
          </p:cNvSpPr>
          <p:nvPr>
            <p:ph type="dt" sz="half" idx="10"/>
          </p:nvPr>
        </p:nvSpPr>
        <p:spPr/>
        <p:txBody>
          <a:bodyPr/>
          <a:lstStyle/>
          <a:p>
            <a:fld id="{E921A74A-63EE-7B4C-8F7F-B5886388A5F3}" type="datetimeFigureOut">
              <a:rPr lang="en-US" smtClean="0"/>
              <a:t>7/13/22</a:t>
            </a:fld>
            <a:endParaRPr lang="en-US"/>
          </a:p>
        </p:txBody>
      </p:sp>
      <p:sp>
        <p:nvSpPr>
          <p:cNvPr id="6" name="Footer Placeholder 5">
            <a:extLst>
              <a:ext uri="{FF2B5EF4-FFF2-40B4-BE49-F238E27FC236}">
                <a16:creationId xmlns:a16="http://schemas.microsoft.com/office/drawing/2014/main" id="{D19C4AA7-1325-AA47-AE6D-26AC64F20D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33B27C-30A5-888D-EAFC-F63BDA493C60}"/>
              </a:ext>
            </a:extLst>
          </p:cNvPr>
          <p:cNvSpPr>
            <a:spLocks noGrp="1"/>
          </p:cNvSpPr>
          <p:nvPr>
            <p:ph type="sldNum" sz="quarter" idx="12"/>
          </p:nvPr>
        </p:nvSpPr>
        <p:spPr/>
        <p:txBody>
          <a:bodyPr/>
          <a:lstStyle/>
          <a:p>
            <a:fld id="{DA8D88F8-284E-3942-9C8D-C9ADA73D1D2C}" type="slidenum">
              <a:rPr lang="en-US" smtClean="0"/>
              <a:t>‹#›</a:t>
            </a:fld>
            <a:endParaRPr lang="en-US"/>
          </a:p>
        </p:txBody>
      </p:sp>
    </p:spTree>
    <p:extLst>
      <p:ext uri="{BB962C8B-B14F-4D97-AF65-F5344CB8AC3E}">
        <p14:creationId xmlns:p14="http://schemas.microsoft.com/office/powerpoint/2010/main" val="46883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58FED-4E3A-A03D-FB8E-49CA77DD0A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F1FB54-0328-41C5-223D-A28D0B1B26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5CC86C-B96B-3829-7A48-3063689635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63F5C5-4211-0DD2-375B-EEB510E453F4}"/>
              </a:ext>
            </a:extLst>
          </p:cNvPr>
          <p:cNvSpPr>
            <a:spLocks noGrp="1"/>
          </p:cNvSpPr>
          <p:nvPr>
            <p:ph type="dt" sz="half" idx="10"/>
          </p:nvPr>
        </p:nvSpPr>
        <p:spPr/>
        <p:txBody>
          <a:bodyPr/>
          <a:lstStyle/>
          <a:p>
            <a:fld id="{E921A74A-63EE-7B4C-8F7F-B5886388A5F3}" type="datetimeFigureOut">
              <a:rPr lang="en-US" smtClean="0"/>
              <a:t>7/13/22</a:t>
            </a:fld>
            <a:endParaRPr lang="en-US"/>
          </a:p>
        </p:txBody>
      </p:sp>
      <p:sp>
        <p:nvSpPr>
          <p:cNvPr id="6" name="Footer Placeholder 5">
            <a:extLst>
              <a:ext uri="{FF2B5EF4-FFF2-40B4-BE49-F238E27FC236}">
                <a16:creationId xmlns:a16="http://schemas.microsoft.com/office/drawing/2014/main" id="{EC785C39-63A4-943A-F720-4FBBD3B72A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C05C90-62BD-260A-B390-FEEB6D735E38}"/>
              </a:ext>
            </a:extLst>
          </p:cNvPr>
          <p:cNvSpPr>
            <a:spLocks noGrp="1"/>
          </p:cNvSpPr>
          <p:nvPr>
            <p:ph type="sldNum" sz="quarter" idx="12"/>
          </p:nvPr>
        </p:nvSpPr>
        <p:spPr/>
        <p:txBody>
          <a:bodyPr/>
          <a:lstStyle/>
          <a:p>
            <a:fld id="{DA8D88F8-284E-3942-9C8D-C9ADA73D1D2C}" type="slidenum">
              <a:rPr lang="en-US" smtClean="0"/>
              <a:t>‹#›</a:t>
            </a:fld>
            <a:endParaRPr lang="en-US"/>
          </a:p>
        </p:txBody>
      </p:sp>
    </p:spTree>
    <p:extLst>
      <p:ext uri="{BB962C8B-B14F-4D97-AF65-F5344CB8AC3E}">
        <p14:creationId xmlns:p14="http://schemas.microsoft.com/office/powerpoint/2010/main" val="1567448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959E0B-0D1A-23F6-2229-3DD88B6C03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DBF9AA-6FC9-7659-CA17-9DF2CA1895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0F05A6-0781-28C0-323E-54FD21918B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21A74A-63EE-7B4C-8F7F-B5886388A5F3}" type="datetimeFigureOut">
              <a:rPr lang="en-US" smtClean="0"/>
              <a:t>7/13/22</a:t>
            </a:fld>
            <a:endParaRPr lang="en-US"/>
          </a:p>
        </p:txBody>
      </p:sp>
      <p:sp>
        <p:nvSpPr>
          <p:cNvPr id="5" name="Footer Placeholder 4">
            <a:extLst>
              <a:ext uri="{FF2B5EF4-FFF2-40B4-BE49-F238E27FC236}">
                <a16:creationId xmlns:a16="http://schemas.microsoft.com/office/drawing/2014/main" id="{B7724A6B-FE08-1925-6B88-5024D6C0CF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A875D9-1AFD-4DEA-B577-A90B61885E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8D88F8-284E-3942-9C8D-C9ADA73D1D2C}" type="slidenum">
              <a:rPr lang="en-US" smtClean="0"/>
              <a:t>‹#›</a:t>
            </a:fld>
            <a:endParaRPr lang="en-US"/>
          </a:p>
        </p:txBody>
      </p:sp>
    </p:spTree>
    <p:extLst>
      <p:ext uri="{BB962C8B-B14F-4D97-AF65-F5344CB8AC3E}">
        <p14:creationId xmlns:p14="http://schemas.microsoft.com/office/powerpoint/2010/main" val="1384528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microsoft.com/office/2018/10/relationships/comments" Target="../comments/modernComment_103_F2D07060.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CF140A-25E1-034D-E699-B264861E671C}"/>
              </a:ext>
            </a:extLst>
          </p:cNvPr>
          <p:cNvSpPr/>
          <p:nvPr/>
        </p:nvSpPr>
        <p:spPr>
          <a:xfrm>
            <a:off x="123568" y="850900"/>
            <a:ext cx="1927654" cy="587117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ranklin Gothic Medium" panose="020B0603020102020204" pitchFamily="34" charset="0"/>
              <a:ea typeface="Baskerville" panose="02020502070401020303" pitchFamily="18" charset="0"/>
            </a:endParaRPr>
          </a:p>
        </p:txBody>
      </p:sp>
      <p:sp>
        <p:nvSpPr>
          <p:cNvPr id="5" name="Rectangle 4">
            <a:extLst>
              <a:ext uri="{FF2B5EF4-FFF2-40B4-BE49-F238E27FC236}">
                <a16:creationId xmlns:a16="http://schemas.microsoft.com/office/drawing/2014/main" id="{004EB9A5-E7D9-192E-FC15-91104B04113A}"/>
              </a:ext>
            </a:extLst>
          </p:cNvPr>
          <p:cNvSpPr/>
          <p:nvPr/>
        </p:nvSpPr>
        <p:spPr>
          <a:xfrm>
            <a:off x="0" y="-25029"/>
            <a:ext cx="12192000" cy="7654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Franklin Gothic Medium" panose="020B0603020102020204" pitchFamily="34" charset="0"/>
              <a:ea typeface="Baskerville" panose="02020502070401020303" pitchFamily="18" charset="0"/>
            </a:endParaRPr>
          </a:p>
          <a:p>
            <a:pPr algn="ctr"/>
            <a:r>
              <a:rPr lang="en-US" b="1" dirty="0">
                <a:latin typeface="Franklin Gothic Medium" panose="020B0603020102020204" pitchFamily="34" charset="0"/>
                <a:ea typeface="Baskerville" panose="02020502070401020303" pitchFamily="18" charset="0"/>
              </a:rPr>
              <a:t>The shape of option generation in open-ended decision problems</a:t>
            </a:r>
          </a:p>
          <a:p>
            <a:pPr algn="ctr"/>
            <a:r>
              <a:rPr lang="en-US" sz="1200" dirty="0">
                <a:latin typeface="Franklin Gothic Medium" panose="020B0603020102020204" pitchFamily="34" charset="0"/>
                <a:ea typeface="Baskerville" panose="02020502070401020303" pitchFamily="18" charset="0"/>
              </a:rPr>
              <a:t>Gokul Srinivasan, Jane </a:t>
            </a:r>
            <a:r>
              <a:rPr lang="en-US" sz="1200" dirty="0" err="1">
                <a:latin typeface="Franklin Gothic Medium" panose="020B0603020102020204" pitchFamily="34" charset="0"/>
                <a:ea typeface="Baskerville" panose="02020502070401020303" pitchFamily="18" charset="0"/>
              </a:rPr>
              <a:t>Acierno</a:t>
            </a:r>
            <a:r>
              <a:rPr lang="en-US" sz="1200" dirty="0">
                <a:latin typeface="Franklin Gothic Medium" panose="020B0603020102020204" pitchFamily="34" charset="0"/>
                <a:ea typeface="Baskerville" panose="02020502070401020303" pitchFamily="18" charset="0"/>
              </a:rPr>
              <a:t>, Jonathan Phillips</a:t>
            </a:r>
          </a:p>
          <a:p>
            <a:pPr algn="ctr"/>
            <a:r>
              <a:rPr lang="en-US" sz="1200" dirty="0">
                <a:latin typeface="Franklin Gothic Medium" panose="020B0603020102020204" pitchFamily="34" charset="0"/>
                <a:ea typeface="Baskerville" panose="02020502070401020303" pitchFamily="18" charset="0"/>
              </a:rPr>
              <a:t>Program in Cognitive Science, Dartmouth College</a:t>
            </a:r>
          </a:p>
          <a:p>
            <a:pPr algn="ctr"/>
            <a:endParaRPr lang="en-US" sz="1400" dirty="0">
              <a:latin typeface="Franklin Gothic Medium" panose="020B0603020102020204" pitchFamily="34" charset="0"/>
              <a:ea typeface="Baskerville" panose="02020502070401020303" pitchFamily="18" charset="0"/>
            </a:endParaRPr>
          </a:p>
        </p:txBody>
      </p:sp>
      <p:sp>
        <p:nvSpPr>
          <p:cNvPr id="27" name="Rectangle 26">
            <a:extLst>
              <a:ext uri="{FF2B5EF4-FFF2-40B4-BE49-F238E27FC236}">
                <a16:creationId xmlns:a16="http://schemas.microsoft.com/office/drawing/2014/main" id="{CCBCE560-BE5F-FB56-F258-C165079A3088}"/>
              </a:ext>
            </a:extLst>
          </p:cNvPr>
          <p:cNvSpPr/>
          <p:nvPr/>
        </p:nvSpPr>
        <p:spPr>
          <a:xfrm>
            <a:off x="2199358" y="1860172"/>
            <a:ext cx="2124400" cy="41633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a typeface="Baskerville" panose="02020502070401020303" pitchFamily="18" charset="0"/>
            </a:endParaRPr>
          </a:p>
        </p:txBody>
      </p:sp>
      <p:pic>
        <p:nvPicPr>
          <p:cNvPr id="28" name="Picture 27">
            <a:extLst>
              <a:ext uri="{FF2B5EF4-FFF2-40B4-BE49-F238E27FC236}">
                <a16:creationId xmlns:a16="http://schemas.microsoft.com/office/drawing/2014/main" id="{81EDF7C6-7C40-36DE-7FDE-3539CBB9409F}"/>
              </a:ext>
            </a:extLst>
          </p:cNvPr>
          <p:cNvPicPr>
            <a:picLocks noChangeAspect="1"/>
          </p:cNvPicPr>
          <p:nvPr/>
        </p:nvPicPr>
        <p:blipFill>
          <a:blip r:embed="rId4"/>
          <a:stretch>
            <a:fillRect/>
          </a:stretch>
        </p:blipFill>
        <p:spPr>
          <a:xfrm>
            <a:off x="2415932" y="2113269"/>
            <a:ext cx="1683121" cy="1683121"/>
          </a:xfrm>
          <a:prstGeom prst="rect">
            <a:avLst/>
          </a:prstGeom>
          <a:ln>
            <a:solidFill>
              <a:schemeClr val="tx1"/>
            </a:solidFill>
          </a:ln>
        </p:spPr>
      </p:pic>
      <p:pic>
        <p:nvPicPr>
          <p:cNvPr id="37" name="Picture 36">
            <a:extLst>
              <a:ext uri="{FF2B5EF4-FFF2-40B4-BE49-F238E27FC236}">
                <a16:creationId xmlns:a16="http://schemas.microsoft.com/office/drawing/2014/main" id="{13EED23A-E228-95BB-2760-9F5EF00684DD}"/>
              </a:ext>
            </a:extLst>
          </p:cNvPr>
          <p:cNvPicPr>
            <a:picLocks noChangeAspect="1"/>
          </p:cNvPicPr>
          <p:nvPr/>
        </p:nvPicPr>
        <p:blipFill>
          <a:blip r:embed="rId5"/>
          <a:stretch>
            <a:fillRect/>
          </a:stretch>
        </p:blipFill>
        <p:spPr>
          <a:xfrm>
            <a:off x="2408195" y="4033859"/>
            <a:ext cx="1698596" cy="1742832"/>
          </a:xfrm>
          <a:prstGeom prst="rect">
            <a:avLst/>
          </a:prstGeom>
          <a:ln>
            <a:solidFill>
              <a:schemeClr val="tx1"/>
            </a:solidFill>
          </a:ln>
        </p:spPr>
      </p:pic>
      <p:sp>
        <p:nvSpPr>
          <p:cNvPr id="39" name="Rectangle 38">
            <a:extLst>
              <a:ext uri="{FF2B5EF4-FFF2-40B4-BE49-F238E27FC236}">
                <a16:creationId xmlns:a16="http://schemas.microsoft.com/office/drawing/2014/main" id="{A95750BE-A66C-9FA6-B596-1B0C1408DC0F}"/>
              </a:ext>
            </a:extLst>
          </p:cNvPr>
          <p:cNvSpPr/>
          <p:nvPr/>
        </p:nvSpPr>
        <p:spPr>
          <a:xfrm>
            <a:off x="2206890" y="855403"/>
            <a:ext cx="4752618" cy="7239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a typeface="Baskerville" panose="02020502070401020303" pitchFamily="18" charset="0"/>
            </a:endParaRPr>
          </a:p>
        </p:txBody>
      </p:sp>
      <p:sp>
        <p:nvSpPr>
          <p:cNvPr id="40" name="Rectangle 39">
            <a:extLst>
              <a:ext uri="{FF2B5EF4-FFF2-40B4-BE49-F238E27FC236}">
                <a16:creationId xmlns:a16="http://schemas.microsoft.com/office/drawing/2014/main" id="{BD31E553-0C5A-1A89-ED0B-8DD03DEA2AB9}"/>
              </a:ext>
            </a:extLst>
          </p:cNvPr>
          <p:cNvSpPr/>
          <p:nvPr/>
        </p:nvSpPr>
        <p:spPr>
          <a:xfrm>
            <a:off x="123567" y="850901"/>
            <a:ext cx="1927653" cy="241934"/>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Franklin Gothic Medium" panose="020B0603020102020204" pitchFamily="34" charset="0"/>
                <a:ea typeface="Baskerville" panose="02020502070401020303" pitchFamily="18" charset="0"/>
              </a:rPr>
              <a:t>Background</a:t>
            </a:r>
          </a:p>
        </p:txBody>
      </p:sp>
      <p:sp>
        <p:nvSpPr>
          <p:cNvPr id="41" name="Rectangle 40">
            <a:extLst>
              <a:ext uri="{FF2B5EF4-FFF2-40B4-BE49-F238E27FC236}">
                <a16:creationId xmlns:a16="http://schemas.microsoft.com/office/drawing/2014/main" id="{F2670F69-BAAE-521B-5FDF-79FBADC47055}"/>
              </a:ext>
            </a:extLst>
          </p:cNvPr>
          <p:cNvSpPr/>
          <p:nvPr/>
        </p:nvSpPr>
        <p:spPr>
          <a:xfrm>
            <a:off x="124312" y="3303727"/>
            <a:ext cx="1922499" cy="206247"/>
          </a:xfrm>
          <a:prstGeom prst="rect">
            <a:avLst/>
          </a:prstGeom>
          <a:solidFill>
            <a:schemeClr val="bg2">
              <a:lumMod val="5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latin typeface="Franklin Gothic Medium" panose="020B0603020102020204" pitchFamily="34" charset="0"/>
                <a:ea typeface="Baskerville" panose="02020502070401020303" pitchFamily="18" charset="0"/>
              </a:rPr>
              <a:t>Research Question</a:t>
            </a:r>
          </a:p>
        </p:txBody>
      </p:sp>
      <p:sp>
        <p:nvSpPr>
          <p:cNvPr id="42" name="Rectangle 41">
            <a:extLst>
              <a:ext uri="{FF2B5EF4-FFF2-40B4-BE49-F238E27FC236}">
                <a16:creationId xmlns:a16="http://schemas.microsoft.com/office/drawing/2014/main" id="{5939009D-978A-5999-9B8C-19AF777FDBBB}"/>
              </a:ext>
            </a:extLst>
          </p:cNvPr>
          <p:cNvSpPr/>
          <p:nvPr/>
        </p:nvSpPr>
        <p:spPr>
          <a:xfrm>
            <a:off x="127426" y="4315983"/>
            <a:ext cx="1919386" cy="206247"/>
          </a:xfrm>
          <a:prstGeom prst="rect">
            <a:avLst/>
          </a:prstGeom>
          <a:solidFill>
            <a:schemeClr val="bg2">
              <a:lumMod val="5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latin typeface="Franklin Gothic Medium" panose="020B0603020102020204" pitchFamily="34" charset="0"/>
                <a:ea typeface="Baskerville" panose="02020502070401020303" pitchFamily="18" charset="0"/>
              </a:rPr>
              <a:t>Study Design </a:t>
            </a:r>
          </a:p>
        </p:txBody>
      </p:sp>
      <p:sp>
        <p:nvSpPr>
          <p:cNvPr id="44" name="Rectangle 43">
            <a:extLst>
              <a:ext uri="{FF2B5EF4-FFF2-40B4-BE49-F238E27FC236}">
                <a16:creationId xmlns:a16="http://schemas.microsoft.com/office/drawing/2014/main" id="{9B5694DA-6214-2620-44A0-7FFFE0D784F5}"/>
              </a:ext>
            </a:extLst>
          </p:cNvPr>
          <p:cNvSpPr/>
          <p:nvPr/>
        </p:nvSpPr>
        <p:spPr>
          <a:xfrm>
            <a:off x="4619938" y="2016441"/>
            <a:ext cx="2345963" cy="40071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a typeface="Baskerville" panose="02020502070401020303" pitchFamily="18" charset="0"/>
            </a:endParaRPr>
          </a:p>
        </p:txBody>
      </p:sp>
      <p:sp>
        <p:nvSpPr>
          <p:cNvPr id="46" name="Rectangle 45">
            <a:extLst>
              <a:ext uri="{FF2B5EF4-FFF2-40B4-BE49-F238E27FC236}">
                <a16:creationId xmlns:a16="http://schemas.microsoft.com/office/drawing/2014/main" id="{BEDE8953-607F-07AA-FD4A-D4E5DF122127}"/>
              </a:ext>
            </a:extLst>
          </p:cNvPr>
          <p:cNvSpPr/>
          <p:nvPr/>
        </p:nvSpPr>
        <p:spPr>
          <a:xfrm>
            <a:off x="7475654" y="1188390"/>
            <a:ext cx="2120190" cy="37066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ranklin Gothic Medium" panose="020B0603020102020204" pitchFamily="34" charset="0"/>
              <a:ea typeface="Baskerville" panose="02020502070401020303" pitchFamily="18" charset="0"/>
            </a:endParaRPr>
          </a:p>
        </p:txBody>
      </p:sp>
      <p:sp>
        <p:nvSpPr>
          <p:cNvPr id="48" name="Rectangle 47">
            <a:extLst>
              <a:ext uri="{FF2B5EF4-FFF2-40B4-BE49-F238E27FC236}">
                <a16:creationId xmlns:a16="http://schemas.microsoft.com/office/drawing/2014/main" id="{342FD194-1EAB-3F49-C4FE-4CE1AF8BBF96}"/>
              </a:ext>
            </a:extLst>
          </p:cNvPr>
          <p:cNvSpPr/>
          <p:nvPr/>
        </p:nvSpPr>
        <p:spPr>
          <a:xfrm>
            <a:off x="2200472" y="1657320"/>
            <a:ext cx="2124401" cy="359121"/>
          </a:xfrm>
          <a:prstGeom prst="rect">
            <a:avLst/>
          </a:prstGeom>
          <a:solidFill>
            <a:schemeClr val="tx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Franklin Gothic Medium" panose="020B0603020102020204" pitchFamily="34" charset="0"/>
              </a:rPr>
              <a:t>Similarity of options as a function of number of options generated</a:t>
            </a:r>
          </a:p>
        </p:txBody>
      </p:sp>
      <p:sp>
        <p:nvSpPr>
          <p:cNvPr id="49" name="Rectangle 48">
            <a:extLst>
              <a:ext uri="{FF2B5EF4-FFF2-40B4-BE49-F238E27FC236}">
                <a16:creationId xmlns:a16="http://schemas.microsoft.com/office/drawing/2014/main" id="{395078E0-C432-2C0E-9182-007D6D3CD75F}"/>
              </a:ext>
            </a:extLst>
          </p:cNvPr>
          <p:cNvSpPr/>
          <p:nvPr/>
        </p:nvSpPr>
        <p:spPr>
          <a:xfrm>
            <a:off x="4619938" y="1660325"/>
            <a:ext cx="2345963" cy="3689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Franklin Gothic Medium" panose="020B0603020102020204" pitchFamily="34" charset="0"/>
              </a:rPr>
              <a:t>Semantic exploration over generations</a:t>
            </a:r>
          </a:p>
        </p:txBody>
      </p:sp>
      <p:sp>
        <p:nvSpPr>
          <p:cNvPr id="51" name="Rectangle 50">
            <a:extLst>
              <a:ext uri="{FF2B5EF4-FFF2-40B4-BE49-F238E27FC236}">
                <a16:creationId xmlns:a16="http://schemas.microsoft.com/office/drawing/2014/main" id="{D8E94F0A-5887-3052-EBD1-81A80EF5600A}"/>
              </a:ext>
            </a:extLst>
          </p:cNvPr>
          <p:cNvSpPr/>
          <p:nvPr/>
        </p:nvSpPr>
        <p:spPr>
          <a:xfrm>
            <a:off x="7474547" y="818293"/>
            <a:ext cx="2120191" cy="3689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Franklin Gothic Medium" panose="020B0603020102020204" pitchFamily="34" charset="0"/>
              </a:rPr>
              <a:t>Subjective and objective value of options generated  </a:t>
            </a:r>
          </a:p>
        </p:txBody>
      </p:sp>
      <p:sp>
        <p:nvSpPr>
          <p:cNvPr id="52" name="Rectangle 51">
            <a:extLst>
              <a:ext uri="{FF2B5EF4-FFF2-40B4-BE49-F238E27FC236}">
                <a16:creationId xmlns:a16="http://schemas.microsoft.com/office/drawing/2014/main" id="{11172B91-0263-C5A5-B230-251ADDB9B992}"/>
              </a:ext>
            </a:extLst>
          </p:cNvPr>
          <p:cNvSpPr/>
          <p:nvPr/>
        </p:nvSpPr>
        <p:spPr>
          <a:xfrm>
            <a:off x="9782277" y="1195513"/>
            <a:ext cx="2246514" cy="36995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a typeface="Baskerville" panose="02020502070401020303" pitchFamily="18" charset="0"/>
            </a:endParaRPr>
          </a:p>
        </p:txBody>
      </p:sp>
      <p:sp>
        <p:nvSpPr>
          <p:cNvPr id="53" name="Rectangle 52">
            <a:extLst>
              <a:ext uri="{FF2B5EF4-FFF2-40B4-BE49-F238E27FC236}">
                <a16:creationId xmlns:a16="http://schemas.microsoft.com/office/drawing/2014/main" id="{7EF2844F-21EA-FEE8-9444-2A11D4C5399D}"/>
              </a:ext>
            </a:extLst>
          </p:cNvPr>
          <p:cNvSpPr/>
          <p:nvPr/>
        </p:nvSpPr>
        <p:spPr>
          <a:xfrm>
            <a:off x="9782278" y="828796"/>
            <a:ext cx="2246514" cy="3689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Franklin Gothic Medium" panose="020B0603020102020204" pitchFamily="34" charset="0"/>
            </a:endParaRPr>
          </a:p>
          <a:p>
            <a:pPr algn="ctr"/>
            <a:r>
              <a:rPr lang="en-US" sz="1050" dirty="0">
                <a:latin typeface="Franklin Gothic Medium" panose="020B0603020102020204" pitchFamily="34" charset="0"/>
              </a:rPr>
              <a:t>Individual variation in exploration and sentiment</a:t>
            </a:r>
            <a:br>
              <a:rPr lang="en-US" sz="1050" dirty="0">
                <a:latin typeface="Franklin Gothic Medium" panose="020B0603020102020204" pitchFamily="34" charset="0"/>
              </a:rPr>
            </a:br>
            <a:endParaRPr lang="en-US" sz="1050" dirty="0">
              <a:latin typeface="Franklin Gothic Medium" panose="020B0603020102020204" pitchFamily="34" charset="0"/>
            </a:endParaRPr>
          </a:p>
        </p:txBody>
      </p:sp>
      <p:sp>
        <p:nvSpPr>
          <p:cNvPr id="55" name="Rectangle 54">
            <a:extLst>
              <a:ext uri="{FF2B5EF4-FFF2-40B4-BE49-F238E27FC236}">
                <a16:creationId xmlns:a16="http://schemas.microsoft.com/office/drawing/2014/main" id="{0EB5F739-2075-4E50-954F-EA19D24D7503}"/>
              </a:ext>
            </a:extLst>
          </p:cNvPr>
          <p:cNvSpPr/>
          <p:nvPr/>
        </p:nvSpPr>
        <p:spPr>
          <a:xfrm>
            <a:off x="2206878" y="862748"/>
            <a:ext cx="4752618" cy="181702"/>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a:latin typeface="Franklin Gothic Medium" panose="020B0603020102020204" pitchFamily="34" charset="0"/>
                <a:ea typeface="Baskerville" panose="02020502070401020303" pitchFamily="18" charset="0"/>
              </a:rPr>
              <a:t>Example Vignette</a:t>
            </a:r>
          </a:p>
        </p:txBody>
      </p:sp>
      <p:sp>
        <p:nvSpPr>
          <p:cNvPr id="58" name="TextBox 57">
            <a:extLst>
              <a:ext uri="{FF2B5EF4-FFF2-40B4-BE49-F238E27FC236}">
                <a16:creationId xmlns:a16="http://schemas.microsoft.com/office/drawing/2014/main" id="{74CA6DBF-070C-042E-F486-0DC47997D294}"/>
              </a:ext>
            </a:extLst>
          </p:cNvPr>
          <p:cNvSpPr txBox="1"/>
          <p:nvPr/>
        </p:nvSpPr>
        <p:spPr>
          <a:xfrm>
            <a:off x="2206878" y="1004416"/>
            <a:ext cx="4752617" cy="677108"/>
          </a:xfrm>
          <a:prstGeom prst="rect">
            <a:avLst/>
          </a:prstGeom>
          <a:noFill/>
        </p:spPr>
        <p:txBody>
          <a:bodyPr wrap="square" rtlCol="0">
            <a:spAutoFit/>
          </a:bodyPr>
          <a:lstStyle/>
          <a:p>
            <a:r>
              <a:rPr lang="en-US" sz="700" dirty="0">
                <a:latin typeface="Franklin Gothic Medium" panose="020B0603020102020204" pitchFamily="34" charset="0"/>
              </a:rPr>
              <a:t>Participants were presented vignettes before generating options. The following is one of the vignettes used: </a:t>
            </a:r>
          </a:p>
          <a:p>
            <a:endParaRPr lang="en-US" sz="300" dirty="0">
              <a:latin typeface="Franklin Gothic Medium" panose="020B0603020102020204" pitchFamily="34" charset="0"/>
            </a:endParaRPr>
          </a:p>
          <a:p>
            <a:r>
              <a:rPr lang="en-US" sz="700" i="1" dirty="0">
                <a:latin typeface="Franklin Gothic Medium" panose="020B0603020102020204" pitchFamily="34" charset="0"/>
              </a:rPr>
              <a:t>“Your significant other has recently fallen ill and needs an expensive medication that is not covered by your medical insurance. You do not have the money needed to purchase the expensive prescription medication, but you know that it is vital for them to have it if they are going to recover. In this situation, what are some things you could do?”</a:t>
            </a:r>
          </a:p>
          <a:p>
            <a:endParaRPr lang="en-US" sz="700" dirty="0">
              <a:latin typeface="Franklin Gothic Medium" panose="020B0603020102020204" pitchFamily="34" charset="0"/>
            </a:endParaRPr>
          </a:p>
        </p:txBody>
      </p:sp>
      <p:sp>
        <p:nvSpPr>
          <p:cNvPr id="59" name="Rectangle 58">
            <a:extLst>
              <a:ext uri="{FF2B5EF4-FFF2-40B4-BE49-F238E27FC236}">
                <a16:creationId xmlns:a16="http://schemas.microsoft.com/office/drawing/2014/main" id="{A26DEAFB-4D79-0126-5C9E-E5E0615E29C4}"/>
              </a:ext>
            </a:extLst>
          </p:cNvPr>
          <p:cNvSpPr/>
          <p:nvPr/>
        </p:nvSpPr>
        <p:spPr>
          <a:xfrm>
            <a:off x="2430336" y="3861722"/>
            <a:ext cx="1654315" cy="90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1 (</a:t>
            </a:r>
            <a:r>
              <a:rPr lang="el-GR" sz="500" dirty="0"/>
              <a:t>ρ = .912, </a:t>
            </a:r>
            <a:r>
              <a:rPr lang="en-US" sz="500" dirty="0"/>
              <a:t>p = .011) </a:t>
            </a:r>
          </a:p>
        </p:txBody>
      </p:sp>
      <p:sp>
        <p:nvSpPr>
          <p:cNvPr id="60" name="Rectangle 59">
            <a:extLst>
              <a:ext uri="{FF2B5EF4-FFF2-40B4-BE49-F238E27FC236}">
                <a16:creationId xmlns:a16="http://schemas.microsoft.com/office/drawing/2014/main" id="{5F509D43-5A84-C8D9-B62E-0821F4C70C0A}"/>
              </a:ext>
            </a:extLst>
          </p:cNvPr>
          <p:cNvSpPr/>
          <p:nvPr/>
        </p:nvSpPr>
        <p:spPr>
          <a:xfrm>
            <a:off x="2438563" y="5846314"/>
            <a:ext cx="1654315" cy="82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2 (</a:t>
            </a:r>
            <a:r>
              <a:rPr lang="el-GR" sz="500" dirty="0"/>
              <a:t>ρ = .980, </a:t>
            </a:r>
            <a:r>
              <a:rPr lang="en-US" sz="500" dirty="0"/>
              <a:t>p = .001)</a:t>
            </a:r>
          </a:p>
        </p:txBody>
      </p:sp>
      <p:pic>
        <p:nvPicPr>
          <p:cNvPr id="61" name="Picture 60">
            <a:extLst>
              <a:ext uri="{FF2B5EF4-FFF2-40B4-BE49-F238E27FC236}">
                <a16:creationId xmlns:a16="http://schemas.microsoft.com/office/drawing/2014/main" id="{4A73028F-D26C-50B4-1995-6C67A8029F25}"/>
              </a:ext>
            </a:extLst>
          </p:cNvPr>
          <p:cNvPicPr>
            <a:picLocks noChangeAspect="1"/>
          </p:cNvPicPr>
          <p:nvPr/>
        </p:nvPicPr>
        <p:blipFill>
          <a:blip r:embed="rId6"/>
          <a:stretch>
            <a:fillRect/>
          </a:stretch>
        </p:blipFill>
        <p:spPr>
          <a:xfrm>
            <a:off x="4899204" y="2110595"/>
            <a:ext cx="1699144" cy="1641777"/>
          </a:xfrm>
          <a:prstGeom prst="rect">
            <a:avLst/>
          </a:prstGeom>
          <a:ln>
            <a:solidFill>
              <a:schemeClr val="tx1"/>
            </a:solidFill>
          </a:ln>
        </p:spPr>
      </p:pic>
      <p:pic>
        <p:nvPicPr>
          <p:cNvPr id="62" name="Picture 61">
            <a:extLst>
              <a:ext uri="{FF2B5EF4-FFF2-40B4-BE49-F238E27FC236}">
                <a16:creationId xmlns:a16="http://schemas.microsoft.com/office/drawing/2014/main" id="{14EE0307-9BBB-1D4E-AE53-DE85B61F12C2}"/>
              </a:ext>
            </a:extLst>
          </p:cNvPr>
          <p:cNvPicPr>
            <a:picLocks noChangeAspect="1"/>
          </p:cNvPicPr>
          <p:nvPr/>
        </p:nvPicPr>
        <p:blipFill>
          <a:blip r:embed="rId7"/>
          <a:stretch>
            <a:fillRect/>
          </a:stretch>
        </p:blipFill>
        <p:spPr>
          <a:xfrm>
            <a:off x="4879991" y="4009770"/>
            <a:ext cx="1777923" cy="1777923"/>
          </a:xfrm>
          <a:prstGeom prst="rect">
            <a:avLst/>
          </a:prstGeom>
          <a:ln>
            <a:solidFill>
              <a:schemeClr val="tx1"/>
            </a:solidFill>
          </a:ln>
        </p:spPr>
      </p:pic>
      <p:sp>
        <p:nvSpPr>
          <p:cNvPr id="64" name="Rectangle 63">
            <a:extLst>
              <a:ext uri="{FF2B5EF4-FFF2-40B4-BE49-F238E27FC236}">
                <a16:creationId xmlns:a16="http://schemas.microsoft.com/office/drawing/2014/main" id="{60569766-EB2F-A715-6FC2-3A290B32820A}"/>
              </a:ext>
            </a:extLst>
          </p:cNvPr>
          <p:cNvSpPr/>
          <p:nvPr/>
        </p:nvSpPr>
        <p:spPr>
          <a:xfrm>
            <a:off x="4899204" y="3840504"/>
            <a:ext cx="1699144" cy="82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1 (</a:t>
            </a:r>
            <a:r>
              <a:rPr lang="el-GR" sz="500" dirty="0"/>
              <a:t>ρ = −.860, </a:t>
            </a:r>
            <a:r>
              <a:rPr lang="en-US" sz="500" dirty="0"/>
              <a:t>p = .028)</a:t>
            </a:r>
          </a:p>
        </p:txBody>
      </p:sp>
      <p:sp>
        <p:nvSpPr>
          <p:cNvPr id="65" name="Rectangle 64">
            <a:extLst>
              <a:ext uri="{FF2B5EF4-FFF2-40B4-BE49-F238E27FC236}">
                <a16:creationId xmlns:a16="http://schemas.microsoft.com/office/drawing/2014/main" id="{AD0DB268-EA7B-DDDD-DCB6-4B884E7EB665}"/>
              </a:ext>
            </a:extLst>
          </p:cNvPr>
          <p:cNvSpPr/>
          <p:nvPr/>
        </p:nvSpPr>
        <p:spPr>
          <a:xfrm>
            <a:off x="4879991" y="5857629"/>
            <a:ext cx="1777923" cy="94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3 (</a:t>
            </a:r>
            <a:r>
              <a:rPr lang="el-GR" sz="500" dirty="0"/>
              <a:t>ρ = −.712, </a:t>
            </a:r>
            <a:r>
              <a:rPr lang="en-US" sz="500" dirty="0"/>
              <a:t>p = .047)</a:t>
            </a:r>
          </a:p>
        </p:txBody>
      </p:sp>
      <p:pic>
        <p:nvPicPr>
          <p:cNvPr id="70" name="Picture 69">
            <a:extLst>
              <a:ext uri="{FF2B5EF4-FFF2-40B4-BE49-F238E27FC236}">
                <a16:creationId xmlns:a16="http://schemas.microsoft.com/office/drawing/2014/main" id="{7BC6B7EB-941F-765E-0D4C-BDF1F28FCC8B}"/>
              </a:ext>
            </a:extLst>
          </p:cNvPr>
          <p:cNvPicPr>
            <a:picLocks noChangeAspect="1"/>
          </p:cNvPicPr>
          <p:nvPr/>
        </p:nvPicPr>
        <p:blipFill>
          <a:blip r:embed="rId8"/>
          <a:stretch>
            <a:fillRect/>
          </a:stretch>
        </p:blipFill>
        <p:spPr>
          <a:xfrm>
            <a:off x="7689330" y="1215529"/>
            <a:ext cx="1653773" cy="1615885"/>
          </a:xfrm>
          <a:prstGeom prst="rect">
            <a:avLst/>
          </a:prstGeom>
          <a:ln>
            <a:solidFill>
              <a:schemeClr val="tx1"/>
            </a:solidFill>
          </a:ln>
        </p:spPr>
      </p:pic>
      <p:pic>
        <p:nvPicPr>
          <p:cNvPr id="73" name="Picture 72">
            <a:extLst>
              <a:ext uri="{FF2B5EF4-FFF2-40B4-BE49-F238E27FC236}">
                <a16:creationId xmlns:a16="http://schemas.microsoft.com/office/drawing/2014/main" id="{B2973702-7CC2-DB94-A8F0-70C3C82D8A75}"/>
              </a:ext>
            </a:extLst>
          </p:cNvPr>
          <p:cNvPicPr>
            <a:picLocks noChangeAspect="1"/>
          </p:cNvPicPr>
          <p:nvPr/>
        </p:nvPicPr>
        <p:blipFill>
          <a:blip r:embed="rId9"/>
          <a:stretch>
            <a:fillRect/>
          </a:stretch>
        </p:blipFill>
        <p:spPr>
          <a:xfrm>
            <a:off x="7717919" y="3038216"/>
            <a:ext cx="1635657" cy="1667866"/>
          </a:xfrm>
          <a:prstGeom prst="rect">
            <a:avLst/>
          </a:prstGeom>
          <a:ln>
            <a:solidFill>
              <a:schemeClr val="tx1"/>
            </a:solidFill>
          </a:ln>
        </p:spPr>
      </p:pic>
      <p:sp>
        <p:nvSpPr>
          <p:cNvPr id="74" name="Rectangle 73">
            <a:extLst>
              <a:ext uri="{FF2B5EF4-FFF2-40B4-BE49-F238E27FC236}">
                <a16:creationId xmlns:a16="http://schemas.microsoft.com/office/drawing/2014/main" id="{14184E4F-7780-7712-3DD3-C47714F6B09A}"/>
              </a:ext>
            </a:extLst>
          </p:cNvPr>
          <p:cNvSpPr/>
          <p:nvPr/>
        </p:nvSpPr>
        <p:spPr>
          <a:xfrm>
            <a:off x="7689329" y="2888910"/>
            <a:ext cx="1664247" cy="96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2 </a:t>
            </a:r>
            <a:r>
              <a:rPr lang="el-GR" sz="500" dirty="0"/>
              <a:t>(ρ = .992, </a:t>
            </a:r>
            <a:r>
              <a:rPr lang="en-US" sz="500" dirty="0"/>
              <a:t>p &lt; .001)</a:t>
            </a:r>
          </a:p>
        </p:txBody>
      </p:sp>
      <p:sp>
        <p:nvSpPr>
          <p:cNvPr id="75" name="Rectangle 74">
            <a:extLst>
              <a:ext uri="{FF2B5EF4-FFF2-40B4-BE49-F238E27FC236}">
                <a16:creationId xmlns:a16="http://schemas.microsoft.com/office/drawing/2014/main" id="{987D4098-4F63-7D2B-994D-50A533BADA18}"/>
              </a:ext>
            </a:extLst>
          </p:cNvPr>
          <p:cNvSpPr/>
          <p:nvPr/>
        </p:nvSpPr>
        <p:spPr>
          <a:xfrm>
            <a:off x="7717919" y="4759593"/>
            <a:ext cx="1635657" cy="90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2 </a:t>
            </a:r>
            <a:r>
              <a:rPr lang="el-GR" sz="500" dirty="0"/>
              <a:t>(ρ = −.954, </a:t>
            </a:r>
            <a:r>
              <a:rPr lang="en-US" sz="500" dirty="0"/>
              <a:t>p = .003)</a:t>
            </a:r>
          </a:p>
        </p:txBody>
      </p:sp>
      <p:pic>
        <p:nvPicPr>
          <p:cNvPr id="78" name="Picture 77">
            <a:extLst>
              <a:ext uri="{FF2B5EF4-FFF2-40B4-BE49-F238E27FC236}">
                <a16:creationId xmlns:a16="http://schemas.microsoft.com/office/drawing/2014/main" id="{920739DC-4B3A-741A-D4B7-A885D7C8FC72}"/>
              </a:ext>
            </a:extLst>
          </p:cNvPr>
          <p:cNvPicPr>
            <a:picLocks noChangeAspect="1"/>
          </p:cNvPicPr>
          <p:nvPr/>
        </p:nvPicPr>
        <p:blipFill>
          <a:blip r:embed="rId10"/>
          <a:stretch>
            <a:fillRect/>
          </a:stretch>
        </p:blipFill>
        <p:spPr>
          <a:xfrm>
            <a:off x="10113465" y="1241263"/>
            <a:ext cx="1584057" cy="1584057"/>
          </a:xfrm>
          <a:prstGeom prst="rect">
            <a:avLst/>
          </a:prstGeom>
          <a:ln>
            <a:solidFill>
              <a:schemeClr val="tx1"/>
            </a:solidFill>
          </a:ln>
        </p:spPr>
      </p:pic>
      <p:pic>
        <p:nvPicPr>
          <p:cNvPr id="79" name="Picture 78">
            <a:extLst>
              <a:ext uri="{FF2B5EF4-FFF2-40B4-BE49-F238E27FC236}">
                <a16:creationId xmlns:a16="http://schemas.microsoft.com/office/drawing/2014/main" id="{3F927309-09CB-4072-9426-C21B8C18E45E}"/>
              </a:ext>
            </a:extLst>
          </p:cNvPr>
          <p:cNvPicPr>
            <a:picLocks noChangeAspect="1"/>
          </p:cNvPicPr>
          <p:nvPr/>
        </p:nvPicPr>
        <p:blipFill>
          <a:blip r:embed="rId11"/>
          <a:stretch>
            <a:fillRect/>
          </a:stretch>
        </p:blipFill>
        <p:spPr>
          <a:xfrm>
            <a:off x="10113465" y="3015721"/>
            <a:ext cx="1614084" cy="1680903"/>
          </a:xfrm>
          <a:prstGeom prst="rect">
            <a:avLst/>
          </a:prstGeom>
          <a:ln>
            <a:solidFill>
              <a:schemeClr val="tx1"/>
            </a:solidFill>
          </a:ln>
        </p:spPr>
      </p:pic>
      <p:sp>
        <p:nvSpPr>
          <p:cNvPr id="81" name="Rectangle 80">
            <a:extLst>
              <a:ext uri="{FF2B5EF4-FFF2-40B4-BE49-F238E27FC236}">
                <a16:creationId xmlns:a16="http://schemas.microsoft.com/office/drawing/2014/main" id="{4B84DB39-96D7-C1C0-DB06-7321CFE797BB}"/>
              </a:ext>
            </a:extLst>
          </p:cNvPr>
          <p:cNvSpPr/>
          <p:nvPr/>
        </p:nvSpPr>
        <p:spPr>
          <a:xfrm>
            <a:off x="10111990" y="2870774"/>
            <a:ext cx="1585532" cy="7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1 </a:t>
            </a:r>
            <a:r>
              <a:rPr lang="el-GR" sz="500" dirty="0"/>
              <a:t>(ρ = −.468, </a:t>
            </a:r>
            <a:r>
              <a:rPr lang="en-US" sz="500" dirty="0"/>
              <a:t>p &lt; .001)</a:t>
            </a:r>
          </a:p>
        </p:txBody>
      </p:sp>
      <p:sp>
        <p:nvSpPr>
          <p:cNvPr id="82" name="Rectangle 81">
            <a:extLst>
              <a:ext uri="{FF2B5EF4-FFF2-40B4-BE49-F238E27FC236}">
                <a16:creationId xmlns:a16="http://schemas.microsoft.com/office/drawing/2014/main" id="{C3CC7FE0-94BD-B388-148B-F0350CD10EFD}"/>
              </a:ext>
            </a:extLst>
          </p:cNvPr>
          <p:cNvSpPr/>
          <p:nvPr/>
        </p:nvSpPr>
        <p:spPr>
          <a:xfrm>
            <a:off x="10111990" y="4751413"/>
            <a:ext cx="1615559" cy="99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2 </a:t>
            </a:r>
            <a:r>
              <a:rPr lang="el-GR" sz="500" dirty="0"/>
              <a:t>(ρ = −.246, </a:t>
            </a:r>
            <a:r>
              <a:rPr lang="en-US" sz="500" dirty="0"/>
              <a:t>p = .001)</a:t>
            </a:r>
          </a:p>
        </p:txBody>
      </p:sp>
      <p:sp>
        <p:nvSpPr>
          <p:cNvPr id="83" name="TextBox 82">
            <a:extLst>
              <a:ext uri="{FF2B5EF4-FFF2-40B4-BE49-F238E27FC236}">
                <a16:creationId xmlns:a16="http://schemas.microsoft.com/office/drawing/2014/main" id="{A10E4002-7A10-498D-C15C-36155446236B}"/>
              </a:ext>
            </a:extLst>
          </p:cNvPr>
          <p:cNvSpPr txBox="1"/>
          <p:nvPr/>
        </p:nvSpPr>
        <p:spPr>
          <a:xfrm>
            <a:off x="9782235" y="5004736"/>
            <a:ext cx="2246515" cy="523220"/>
          </a:xfrm>
          <a:prstGeom prst="rect">
            <a:avLst/>
          </a:prstGeom>
          <a:solidFill>
            <a:schemeClr val="bg2"/>
          </a:solidFill>
          <a:ln>
            <a:solidFill>
              <a:schemeClr val="accent1"/>
            </a:solidFill>
          </a:ln>
        </p:spPr>
        <p:txBody>
          <a:bodyPr wrap="square" rtlCol="0">
            <a:spAutoFit/>
          </a:bodyPr>
          <a:lstStyle/>
          <a:p>
            <a:r>
              <a:rPr lang="en-US" sz="700" b="1" dirty="0">
                <a:latin typeface="Franklin Gothic Medium" panose="020B0603020102020204" pitchFamily="34" charset="0"/>
              </a:rPr>
              <a:t>Results: </a:t>
            </a:r>
            <a:r>
              <a:rPr lang="en-US" sz="700" dirty="0">
                <a:latin typeface="Franklin Gothic Medium" panose="020B0603020102020204" pitchFamily="34" charset="0"/>
              </a:rPr>
              <a:t>Participants who tended to explore more diverse regions of semantic space also tended to generate options with lower value (as estimated by sentiment analysis).</a:t>
            </a:r>
          </a:p>
        </p:txBody>
      </p:sp>
      <p:sp>
        <p:nvSpPr>
          <p:cNvPr id="84" name="TextBox 83">
            <a:extLst>
              <a:ext uri="{FF2B5EF4-FFF2-40B4-BE49-F238E27FC236}">
                <a16:creationId xmlns:a16="http://schemas.microsoft.com/office/drawing/2014/main" id="{55E701DC-0356-5912-25DB-F09554A100C2}"/>
              </a:ext>
            </a:extLst>
          </p:cNvPr>
          <p:cNvSpPr txBox="1"/>
          <p:nvPr/>
        </p:nvSpPr>
        <p:spPr>
          <a:xfrm>
            <a:off x="7469004" y="4949580"/>
            <a:ext cx="2131276" cy="630942"/>
          </a:xfrm>
          <a:prstGeom prst="rect">
            <a:avLst/>
          </a:prstGeom>
          <a:solidFill>
            <a:schemeClr val="bg2"/>
          </a:solidFill>
          <a:ln>
            <a:solidFill>
              <a:schemeClr val="accent1"/>
            </a:solidFill>
          </a:ln>
        </p:spPr>
        <p:txBody>
          <a:bodyPr wrap="square" rtlCol="0">
            <a:spAutoFit/>
          </a:bodyPr>
          <a:lstStyle/>
          <a:p>
            <a:r>
              <a:rPr lang="en-US" sz="700" b="1" dirty="0">
                <a:latin typeface="Franklin Gothic Medium" panose="020B0603020102020204" pitchFamily="34" charset="0"/>
              </a:rPr>
              <a:t>Results: </a:t>
            </a:r>
            <a:r>
              <a:rPr lang="en-US" sz="700" dirty="0">
                <a:latin typeface="Franklin Gothic Medium" panose="020B0603020102020204" pitchFamily="34" charset="0"/>
              </a:rPr>
              <a:t>The first options that come to mind for open-ended decisions tend to be the highest in subjective and objective value (measured by sentiment analysis), and subsequent options seem to linearly decrease in value.</a:t>
            </a:r>
          </a:p>
        </p:txBody>
      </p:sp>
      <p:sp>
        <p:nvSpPr>
          <p:cNvPr id="85" name="TextBox 84">
            <a:extLst>
              <a:ext uri="{FF2B5EF4-FFF2-40B4-BE49-F238E27FC236}">
                <a16:creationId xmlns:a16="http://schemas.microsoft.com/office/drawing/2014/main" id="{0CFE6CC7-CFE1-7875-B9D3-CE0412FE8169}"/>
              </a:ext>
            </a:extLst>
          </p:cNvPr>
          <p:cNvSpPr txBox="1"/>
          <p:nvPr/>
        </p:nvSpPr>
        <p:spPr>
          <a:xfrm>
            <a:off x="4619938" y="6055852"/>
            <a:ext cx="2345963" cy="738664"/>
          </a:xfrm>
          <a:prstGeom prst="rect">
            <a:avLst/>
          </a:prstGeom>
          <a:solidFill>
            <a:schemeClr val="bg2"/>
          </a:solidFill>
          <a:ln>
            <a:solidFill>
              <a:schemeClr val="accent1"/>
            </a:solidFill>
          </a:ln>
        </p:spPr>
        <p:txBody>
          <a:bodyPr wrap="square" rtlCol="0">
            <a:spAutoFit/>
          </a:bodyPr>
          <a:lstStyle/>
          <a:p>
            <a:r>
              <a:rPr lang="en-US" sz="700" b="1" dirty="0">
                <a:latin typeface="Franklin Gothic Medium" panose="020B0603020102020204" pitchFamily="34" charset="0"/>
              </a:rPr>
              <a:t>Results: </a:t>
            </a:r>
            <a:r>
              <a:rPr lang="en-US" sz="700" dirty="0">
                <a:latin typeface="Franklin Gothic Medium" panose="020B0603020102020204" pitchFamily="34" charset="0"/>
              </a:rPr>
              <a:t>For a given participant, the first options that came to mind across different contexts tended to be unrelated to </a:t>
            </a:r>
            <a:r>
              <a:rPr lang="en-US" sz="100" dirty="0">
                <a:latin typeface="Franklin Gothic Medium" panose="020B0603020102020204" pitchFamily="34" charset="0"/>
              </a:rPr>
              <a:t> </a:t>
            </a:r>
            <a:r>
              <a:rPr lang="en-US" sz="700" dirty="0">
                <a:latin typeface="Franklin Gothic Medium" panose="020B0603020102020204" pitchFamily="34" charset="0"/>
              </a:rPr>
              <a:t>one another. However, as participants produced </a:t>
            </a:r>
            <a:r>
              <a:rPr lang="en-US" sz="100" dirty="0">
                <a:latin typeface="Franklin Gothic Medium" panose="020B0603020102020204" pitchFamily="34" charset="0"/>
              </a:rPr>
              <a:t> </a:t>
            </a:r>
            <a:r>
              <a:rPr lang="en-US" sz="700" dirty="0">
                <a:latin typeface="Franklin Gothic Medium" panose="020B0603020102020204" pitchFamily="34" charset="0"/>
              </a:rPr>
              <a:t>successive options across different contexts, the options they generated became increasingly similar to one another.</a:t>
            </a:r>
            <a:endParaRPr lang="en-US" sz="100" dirty="0">
              <a:latin typeface="Franklin Gothic Medium" panose="020B0603020102020204" pitchFamily="34" charset="0"/>
            </a:endParaRPr>
          </a:p>
        </p:txBody>
      </p:sp>
      <p:sp>
        <p:nvSpPr>
          <p:cNvPr id="86" name="TextBox 85">
            <a:extLst>
              <a:ext uri="{FF2B5EF4-FFF2-40B4-BE49-F238E27FC236}">
                <a16:creationId xmlns:a16="http://schemas.microsoft.com/office/drawing/2014/main" id="{4A593998-C166-CCDE-CC35-0A7F3F26B520}"/>
              </a:ext>
            </a:extLst>
          </p:cNvPr>
          <p:cNvSpPr txBox="1"/>
          <p:nvPr/>
        </p:nvSpPr>
        <p:spPr>
          <a:xfrm>
            <a:off x="2203517" y="6105711"/>
            <a:ext cx="2124400" cy="630942"/>
          </a:xfrm>
          <a:prstGeom prst="rect">
            <a:avLst/>
          </a:prstGeom>
          <a:solidFill>
            <a:schemeClr val="bg2"/>
          </a:solidFill>
          <a:ln>
            <a:solidFill>
              <a:schemeClr val="accent1"/>
            </a:solidFill>
          </a:ln>
        </p:spPr>
        <p:txBody>
          <a:bodyPr wrap="square" rtlCol="0">
            <a:spAutoFit/>
          </a:bodyPr>
          <a:lstStyle/>
          <a:p>
            <a:r>
              <a:rPr lang="en-US" sz="700" b="1" dirty="0">
                <a:latin typeface="Franklin Gothic Medium" panose="020B0603020102020204" pitchFamily="34" charset="0"/>
              </a:rPr>
              <a:t>Results: </a:t>
            </a:r>
            <a:r>
              <a:rPr lang="en-US" sz="700" dirty="0">
                <a:latin typeface="Franklin Gothic Medium" panose="020B0603020102020204" pitchFamily="34" charset="0"/>
              </a:rPr>
              <a:t>While </a:t>
            </a:r>
            <a:r>
              <a:rPr lang="en-US" sz="200" dirty="0">
                <a:latin typeface="Franklin Gothic Medium" panose="020B0603020102020204" pitchFamily="34" charset="0"/>
              </a:rPr>
              <a:t> </a:t>
            </a:r>
            <a:r>
              <a:rPr lang="en-US" sz="700" dirty="0">
                <a:latin typeface="Franklin Gothic Medium" panose="020B0603020102020204" pitchFamily="34" charset="0"/>
              </a:rPr>
              <a:t>participants exhibited a higher degree of semantic convergence early on—exploring semantic space in a more similar way—they exhibited a lower degree of semantic convergence later on. </a:t>
            </a:r>
            <a:endParaRPr lang="en-US" sz="200" dirty="0">
              <a:latin typeface="Franklin Gothic Medium" panose="020B0603020102020204" pitchFamily="34" charset="0"/>
            </a:endParaRPr>
          </a:p>
        </p:txBody>
      </p:sp>
      <p:sp>
        <p:nvSpPr>
          <p:cNvPr id="93" name="TextBox 92">
            <a:extLst>
              <a:ext uri="{FF2B5EF4-FFF2-40B4-BE49-F238E27FC236}">
                <a16:creationId xmlns:a16="http://schemas.microsoft.com/office/drawing/2014/main" id="{11C50CB9-A291-046F-5489-DA9158F6FCE3}"/>
              </a:ext>
            </a:extLst>
          </p:cNvPr>
          <p:cNvSpPr txBox="1"/>
          <p:nvPr/>
        </p:nvSpPr>
        <p:spPr>
          <a:xfrm>
            <a:off x="110317" y="1097668"/>
            <a:ext cx="1923447" cy="2462213"/>
          </a:xfrm>
          <a:prstGeom prst="rect">
            <a:avLst/>
          </a:prstGeom>
          <a:noFill/>
        </p:spPr>
        <p:txBody>
          <a:bodyPr wrap="square" rtlCol="0">
            <a:spAutoFit/>
          </a:bodyPr>
          <a:lstStyle/>
          <a:p>
            <a:pPr marL="171450" indent="-171450">
              <a:buFont typeface="Arial" panose="020B0604020202020204" pitchFamily="34" charset="0"/>
              <a:buChar char="•"/>
            </a:pPr>
            <a:r>
              <a:rPr lang="en-US" sz="700" dirty="0">
                <a:latin typeface="Franklin Gothic Medium" panose="020B0603020102020204" pitchFamily="34" charset="0"/>
              </a:rPr>
              <a:t>When expert chess players look at a board, they immediately have a sense for potential moves, and often the first possibility that comes to mind is, in fact, the best move (Klein et al., 1995)</a:t>
            </a:r>
          </a:p>
          <a:p>
            <a:pPr marL="171450" indent="-171450">
              <a:buFont typeface="Arial" panose="020B0604020202020204" pitchFamily="34" charset="0"/>
              <a:buChar char="•"/>
            </a:pPr>
            <a:r>
              <a:rPr lang="en-US" sz="700" dirty="0">
                <a:latin typeface="Franklin Gothic Medium" panose="020B0603020102020204" pitchFamily="34" charset="0"/>
              </a:rPr>
              <a:t>Prior research has either used highly constrained experimental paradigms</a:t>
            </a:r>
            <a:br>
              <a:rPr lang="en-US" sz="700" dirty="0">
                <a:latin typeface="Franklin Gothic Medium" panose="020B0603020102020204" pitchFamily="34" charset="0"/>
              </a:rPr>
            </a:br>
            <a:r>
              <a:rPr lang="en-US" sz="700" dirty="0">
                <a:latin typeface="Franklin Gothic Medium" panose="020B0603020102020204" pitchFamily="34" charset="0"/>
              </a:rPr>
              <a:t>or asked participants to reason over a limited set of options determined by the experimenters (</a:t>
            </a:r>
            <a:r>
              <a:rPr lang="en-US" sz="700" dirty="0" err="1">
                <a:latin typeface="Franklin Gothic Medium" panose="020B0603020102020204" pitchFamily="34" charset="0"/>
              </a:rPr>
              <a:t>Kalis</a:t>
            </a:r>
            <a:r>
              <a:rPr lang="en-US" sz="700" dirty="0">
                <a:latin typeface="Franklin Gothic Medium" panose="020B0603020102020204" pitchFamily="34" charset="0"/>
              </a:rPr>
              <a:t>, et al., 2013).</a:t>
            </a:r>
          </a:p>
          <a:p>
            <a:pPr marL="171450" indent="-171450">
              <a:buFont typeface="Arial" panose="020B0604020202020204" pitchFamily="34" charset="0"/>
              <a:buChar char="•"/>
            </a:pPr>
            <a:r>
              <a:rPr lang="en-US" sz="700" dirty="0">
                <a:latin typeface="Franklin Gothic Medium" panose="020B0603020102020204" pitchFamily="34" charset="0"/>
              </a:rPr>
              <a:t>The possibilities that come to mind first often rank most highly in objective and subjective value (Morris et al., 2021).</a:t>
            </a:r>
          </a:p>
          <a:p>
            <a:pPr marL="171450" indent="-171450">
              <a:buFont typeface="Arial" panose="020B0604020202020204" pitchFamily="34" charset="0"/>
              <a:buChar char="•"/>
            </a:pPr>
            <a:r>
              <a:rPr lang="en-US" sz="700" dirty="0">
                <a:latin typeface="Franklin Gothic Medium" panose="020B0603020102020204" pitchFamily="34" charset="0"/>
              </a:rPr>
              <a:t>Participants generate a relatively small set of options for explicit evaluation, and the process of option generation is biased towards options that are historically valuable, likely, and semantically accessible (Morris et al., 2021). </a:t>
            </a:r>
            <a:br>
              <a:rPr lang="en-US" sz="700" dirty="0">
                <a:latin typeface="Franklin Gothic Medium" panose="020B0603020102020204" pitchFamily="34" charset="0"/>
              </a:rPr>
            </a:br>
            <a:endParaRPr lang="en-US" sz="700" dirty="0">
              <a:latin typeface="Franklin Gothic Medium" panose="020B0603020102020204" pitchFamily="34" charset="0"/>
            </a:endParaRPr>
          </a:p>
          <a:p>
            <a:pPr marL="171450" indent="-171450">
              <a:buFont typeface="Arial" panose="020B0604020202020204" pitchFamily="34" charset="0"/>
              <a:buChar char="•"/>
            </a:pPr>
            <a:endParaRPr lang="en-US" sz="700" dirty="0">
              <a:latin typeface="Franklin Gothic Medium" panose="020B0603020102020204" pitchFamily="34" charset="0"/>
            </a:endParaRPr>
          </a:p>
        </p:txBody>
      </p:sp>
      <p:sp>
        <p:nvSpPr>
          <p:cNvPr id="96" name="TextBox 95">
            <a:extLst>
              <a:ext uri="{FF2B5EF4-FFF2-40B4-BE49-F238E27FC236}">
                <a16:creationId xmlns:a16="http://schemas.microsoft.com/office/drawing/2014/main" id="{221555E7-57E4-211E-9F53-B8A2CB34E40D}"/>
              </a:ext>
            </a:extLst>
          </p:cNvPr>
          <p:cNvSpPr txBox="1"/>
          <p:nvPr/>
        </p:nvSpPr>
        <p:spPr>
          <a:xfrm>
            <a:off x="130874" y="3486049"/>
            <a:ext cx="1913032" cy="846386"/>
          </a:xfrm>
          <a:prstGeom prst="rect">
            <a:avLst/>
          </a:prstGeom>
          <a:noFill/>
        </p:spPr>
        <p:txBody>
          <a:bodyPr wrap="square" rtlCol="0">
            <a:spAutoFit/>
          </a:bodyPr>
          <a:lstStyle/>
          <a:p>
            <a:r>
              <a:rPr lang="en-US" sz="700" dirty="0">
                <a:latin typeface="Franklin Gothic Medium" panose="020B0603020102020204" pitchFamily="34" charset="0"/>
              </a:rPr>
              <a:t>Across studies 1-3, we sought to further understand how people solve open-ended decision problems – characterizing not only the options that come to mind, but the ways in which these options change as participants explore option space -- leveraging recent advances in large language models</a:t>
            </a:r>
          </a:p>
        </p:txBody>
      </p:sp>
      <p:sp>
        <p:nvSpPr>
          <p:cNvPr id="7" name="Rectangle 6">
            <a:extLst>
              <a:ext uri="{FF2B5EF4-FFF2-40B4-BE49-F238E27FC236}">
                <a16:creationId xmlns:a16="http://schemas.microsoft.com/office/drawing/2014/main" id="{8FB2538D-1FC6-AC0E-B810-C20F7704BDC1}"/>
              </a:ext>
            </a:extLst>
          </p:cNvPr>
          <p:cNvSpPr/>
          <p:nvPr/>
        </p:nvSpPr>
        <p:spPr>
          <a:xfrm>
            <a:off x="7469004" y="5710033"/>
            <a:ext cx="4602639" cy="108448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0" dirty="0">
              <a:latin typeface="Franklin Gothic Medium" panose="020B0603020102020204" pitchFamily="34" charset="0"/>
              <a:ea typeface="Baskerville" panose="02020502070401020303" pitchFamily="18" charset="0"/>
            </a:endParaRPr>
          </a:p>
        </p:txBody>
      </p:sp>
      <p:sp>
        <p:nvSpPr>
          <p:cNvPr id="8" name="Rectangle 7">
            <a:extLst>
              <a:ext uri="{FF2B5EF4-FFF2-40B4-BE49-F238E27FC236}">
                <a16:creationId xmlns:a16="http://schemas.microsoft.com/office/drawing/2014/main" id="{23AECA31-A01B-3BBD-7EE7-E84FE61A5F2D}"/>
              </a:ext>
            </a:extLst>
          </p:cNvPr>
          <p:cNvSpPr/>
          <p:nvPr/>
        </p:nvSpPr>
        <p:spPr>
          <a:xfrm>
            <a:off x="7469005" y="5637632"/>
            <a:ext cx="4604708" cy="258629"/>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Franklin Gothic Medium" panose="020B0603020102020204" pitchFamily="34" charset="0"/>
                <a:ea typeface="Baskerville" panose="02020502070401020303" pitchFamily="18" charset="0"/>
              </a:rPr>
              <a:t>Implications</a:t>
            </a:r>
          </a:p>
        </p:txBody>
      </p:sp>
      <p:sp>
        <p:nvSpPr>
          <p:cNvPr id="10" name="TextBox 9">
            <a:extLst>
              <a:ext uri="{FF2B5EF4-FFF2-40B4-BE49-F238E27FC236}">
                <a16:creationId xmlns:a16="http://schemas.microsoft.com/office/drawing/2014/main" id="{F536AFE4-5382-E2D2-0E7A-6775F5DD067F}"/>
              </a:ext>
            </a:extLst>
          </p:cNvPr>
          <p:cNvSpPr txBox="1"/>
          <p:nvPr/>
        </p:nvSpPr>
        <p:spPr>
          <a:xfrm>
            <a:off x="7607618" y="5896261"/>
            <a:ext cx="4460814" cy="1200329"/>
          </a:xfrm>
          <a:prstGeom prst="rect">
            <a:avLst/>
          </a:prstGeom>
          <a:noFill/>
        </p:spPr>
        <p:txBody>
          <a:bodyPr wrap="square" rtlCol="0">
            <a:spAutoFit/>
          </a:bodyPr>
          <a:lstStyle/>
          <a:p>
            <a:pPr marL="228600" indent="-228600">
              <a:buAutoNum type="arabicPeriod"/>
            </a:pPr>
            <a:r>
              <a:rPr lang="en-US" sz="900" b="1" dirty="0">
                <a:latin typeface="Franklin Gothic Medium" panose="020B0603020102020204" pitchFamily="34" charset="0"/>
              </a:rPr>
              <a:t>The process of option generation is biased towards options that are historically valuable, likely, and semantically accessible. </a:t>
            </a:r>
          </a:p>
          <a:p>
            <a:pPr marL="228600" indent="-228600">
              <a:buFontTx/>
              <a:buAutoNum type="arabicPeriod"/>
            </a:pPr>
            <a:r>
              <a:rPr lang="en-US" sz="900" b="1" dirty="0">
                <a:latin typeface="Franklin Gothic Medium" panose="020B0603020102020204" pitchFamily="34" charset="0"/>
              </a:rPr>
              <a:t>Each participant, when they are solving a range of different problems, tend to head towards a semantically similar, low value part of semantic space.</a:t>
            </a:r>
          </a:p>
          <a:p>
            <a:pPr marL="228600" indent="-228600">
              <a:buFontTx/>
              <a:buAutoNum type="arabicPeriod"/>
            </a:pPr>
            <a:r>
              <a:rPr lang="en-US" sz="900" b="1" dirty="0">
                <a:latin typeface="Franklin Gothic Medium" panose="020B0603020102020204" pitchFamily="34" charset="0"/>
              </a:rPr>
              <a:t>Language models provide a fruitful analytic paradigm for delineating how people solve open-ended decision problems. </a:t>
            </a:r>
            <a:br>
              <a:rPr lang="en-US" sz="900" b="1" dirty="0">
                <a:latin typeface="Franklin Gothic Medium" panose="020B0603020102020204" pitchFamily="34" charset="0"/>
              </a:rPr>
            </a:br>
            <a:endParaRPr lang="en-US" sz="900" b="1" dirty="0">
              <a:latin typeface="Franklin Gothic Medium" panose="020B0603020102020204" pitchFamily="34" charset="0"/>
            </a:endParaRPr>
          </a:p>
          <a:p>
            <a:pPr marL="228600" indent="-228600">
              <a:buAutoNum type="arabicPeriod"/>
            </a:pPr>
            <a:endParaRPr lang="en-US" sz="900" dirty="0">
              <a:latin typeface="Franklin Gothic Medium" panose="020B0603020102020204" pitchFamily="34" charset="0"/>
            </a:endParaRPr>
          </a:p>
        </p:txBody>
      </p:sp>
      <p:pic>
        <p:nvPicPr>
          <p:cNvPr id="3074" name="Picture 2" descr="Dartmouth College - Wikipedia">
            <a:extLst>
              <a:ext uri="{FF2B5EF4-FFF2-40B4-BE49-F238E27FC236}">
                <a16:creationId xmlns:a16="http://schemas.microsoft.com/office/drawing/2014/main" id="{4413B3D6-C43B-743E-67EF-47861DDDDA5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99358" y="22208"/>
            <a:ext cx="615403" cy="6590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hilLab">
            <a:extLst>
              <a:ext uri="{FF2B5EF4-FFF2-40B4-BE49-F238E27FC236}">
                <a16:creationId xmlns:a16="http://schemas.microsoft.com/office/drawing/2014/main" id="{40DFE971-8250-E894-7CD1-04745A16E2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39492" y="25909"/>
            <a:ext cx="628003" cy="61282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BCD990C-20DF-EE12-DF69-B22A811AE731}"/>
              </a:ext>
            </a:extLst>
          </p:cNvPr>
          <p:cNvSpPr txBox="1"/>
          <p:nvPr/>
        </p:nvSpPr>
        <p:spPr>
          <a:xfrm>
            <a:off x="124312" y="4522567"/>
            <a:ext cx="1880308" cy="1384995"/>
          </a:xfrm>
          <a:prstGeom prst="rect">
            <a:avLst/>
          </a:prstGeom>
          <a:noFill/>
        </p:spPr>
        <p:txBody>
          <a:bodyPr wrap="square" rtlCol="0">
            <a:spAutoFit/>
          </a:bodyPr>
          <a:lstStyle/>
          <a:p>
            <a:r>
              <a:rPr lang="en-US" sz="700" dirty="0">
                <a:latin typeface="Franklin Gothic Medium" panose="020B0603020102020204" pitchFamily="34" charset="0"/>
              </a:rPr>
              <a:t>Three separate experiments were conducted in which a total of 477 participants (N</a:t>
            </a:r>
            <a:r>
              <a:rPr lang="en-US" sz="700" baseline="-25000" dirty="0">
                <a:latin typeface="Franklin Gothic Medium" panose="020B0603020102020204" pitchFamily="34" charset="0"/>
              </a:rPr>
              <a:t>study1</a:t>
            </a:r>
            <a:r>
              <a:rPr lang="en-US" sz="700" dirty="0">
                <a:latin typeface="Franklin Gothic Medium" panose="020B0603020102020204" pitchFamily="34" charset="0"/>
              </a:rPr>
              <a:t> = 197, N</a:t>
            </a:r>
            <a:r>
              <a:rPr lang="en-US" sz="700" baseline="-25000" dirty="0">
                <a:latin typeface="Franklin Gothic Medium" panose="020B0603020102020204" pitchFamily="34" charset="0"/>
              </a:rPr>
              <a:t>study2</a:t>
            </a:r>
            <a:r>
              <a:rPr lang="en-US" sz="700" dirty="0">
                <a:latin typeface="Franklin Gothic Medium" panose="020B0603020102020204" pitchFamily="34" charset="0"/>
              </a:rPr>
              <a:t> = 178, N</a:t>
            </a:r>
            <a:r>
              <a:rPr lang="en-US" sz="700" baseline="-25000" dirty="0">
                <a:latin typeface="Franklin Gothic Medium" panose="020B0603020102020204" pitchFamily="34" charset="0"/>
              </a:rPr>
              <a:t>study3</a:t>
            </a:r>
            <a:r>
              <a:rPr lang="en-US" sz="700" dirty="0">
                <a:latin typeface="Franklin Gothic Medium" panose="020B0603020102020204" pitchFamily="34" charset="0"/>
              </a:rPr>
              <a:t> = 102) were recruited from Prolific (M</a:t>
            </a:r>
            <a:r>
              <a:rPr lang="en-US" sz="700" baseline="-25000" dirty="0">
                <a:latin typeface="Franklin Gothic Medium" panose="020B0603020102020204" pitchFamily="34" charset="0"/>
              </a:rPr>
              <a:t>age</a:t>
            </a:r>
            <a:r>
              <a:rPr lang="en-US" sz="700" dirty="0">
                <a:latin typeface="Franklin Gothic Medium" panose="020B0603020102020204" pitchFamily="34" charset="0"/>
              </a:rPr>
              <a:t> = 41.2; </a:t>
            </a:r>
            <a:r>
              <a:rPr lang="en-US" sz="700" dirty="0" err="1">
                <a:latin typeface="Franklin Gothic Medium" panose="020B0603020102020204" pitchFamily="34" charset="0"/>
              </a:rPr>
              <a:t>SD</a:t>
            </a:r>
            <a:r>
              <a:rPr lang="en-US" sz="700" baseline="-25000" dirty="0" err="1">
                <a:latin typeface="Franklin Gothic Medium" panose="020B0603020102020204" pitchFamily="34" charset="0"/>
              </a:rPr>
              <a:t>age</a:t>
            </a:r>
            <a:r>
              <a:rPr lang="en-US" sz="700" dirty="0">
                <a:latin typeface="Franklin Gothic Medium" panose="020B0603020102020204" pitchFamily="34" charset="0"/>
              </a:rPr>
              <a:t> = 12.4; 56% women). All studies employed a similar design. Participants read several background contexts, ranging from 8 (Study 3) to 10 (Study 1 and 2), which described a unique open-ended decision problem. The order of presentation for the decision-contexts was randomized. Analysis was performed </a:t>
            </a:r>
          </a:p>
        </p:txBody>
      </p:sp>
      <p:pic>
        <p:nvPicPr>
          <p:cNvPr id="15" name="Picture 14">
            <a:extLst>
              <a:ext uri="{FF2B5EF4-FFF2-40B4-BE49-F238E27FC236}">
                <a16:creationId xmlns:a16="http://schemas.microsoft.com/office/drawing/2014/main" id="{84C8F652-47CB-84C0-3EEF-80A190A59E5B}"/>
              </a:ext>
            </a:extLst>
          </p:cNvPr>
          <p:cNvPicPr>
            <a:picLocks noChangeAspect="1"/>
          </p:cNvPicPr>
          <p:nvPr/>
        </p:nvPicPr>
        <p:blipFill>
          <a:blip r:embed="rId14"/>
          <a:stretch>
            <a:fillRect/>
          </a:stretch>
        </p:blipFill>
        <p:spPr>
          <a:xfrm>
            <a:off x="11362687" y="-10604"/>
            <a:ext cx="649338" cy="649338"/>
          </a:xfrm>
          <a:prstGeom prst="rect">
            <a:avLst/>
          </a:prstGeom>
        </p:spPr>
      </p:pic>
      <p:sp>
        <p:nvSpPr>
          <p:cNvPr id="2" name="Rectangle 1">
            <a:extLst>
              <a:ext uri="{FF2B5EF4-FFF2-40B4-BE49-F238E27FC236}">
                <a16:creationId xmlns:a16="http://schemas.microsoft.com/office/drawing/2014/main" id="{7FA17084-9C8C-808C-0EAA-4C6CFCEF408C}"/>
              </a:ext>
            </a:extLst>
          </p:cNvPr>
          <p:cNvSpPr/>
          <p:nvPr/>
        </p:nvSpPr>
        <p:spPr>
          <a:xfrm>
            <a:off x="127428" y="5879407"/>
            <a:ext cx="1919384" cy="206247"/>
          </a:xfrm>
          <a:prstGeom prst="rect">
            <a:avLst/>
          </a:prstGeom>
          <a:solidFill>
            <a:schemeClr val="bg2">
              <a:lumMod val="5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latin typeface="Franklin Gothic Medium" panose="020B0603020102020204" pitchFamily="34" charset="0"/>
                <a:ea typeface="Baskerville" panose="02020502070401020303" pitchFamily="18" charset="0"/>
              </a:rPr>
              <a:t>Data Analysis </a:t>
            </a:r>
          </a:p>
        </p:txBody>
      </p:sp>
      <p:sp>
        <p:nvSpPr>
          <p:cNvPr id="3" name="TextBox 2">
            <a:extLst>
              <a:ext uri="{FF2B5EF4-FFF2-40B4-BE49-F238E27FC236}">
                <a16:creationId xmlns:a16="http://schemas.microsoft.com/office/drawing/2014/main" id="{1903633A-915A-D665-4137-CD808E6289CE}"/>
              </a:ext>
            </a:extLst>
          </p:cNvPr>
          <p:cNvSpPr txBox="1"/>
          <p:nvPr/>
        </p:nvSpPr>
        <p:spPr>
          <a:xfrm>
            <a:off x="127426" y="6085654"/>
            <a:ext cx="1913032" cy="630942"/>
          </a:xfrm>
          <a:prstGeom prst="rect">
            <a:avLst/>
          </a:prstGeom>
          <a:noFill/>
        </p:spPr>
        <p:txBody>
          <a:bodyPr wrap="square" rtlCol="0">
            <a:spAutoFit/>
          </a:bodyPr>
          <a:lstStyle/>
          <a:p>
            <a:r>
              <a:rPr lang="en-US" sz="700" dirty="0">
                <a:latin typeface="Franklin Gothic Medium" panose="020B0603020102020204" pitchFamily="34" charset="0"/>
              </a:rPr>
              <a:t>A fine-tuned</a:t>
            </a:r>
            <a:r>
              <a:rPr lang="en-US" sz="700" i="1" dirty="0">
                <a:latin typeface="Franklin Gothic Medium" panose="020B0603020102020204" pitchFamily="34" charset="0"/>
              </a:rPr>
              <a:t> BERT-Base-uncased </a:t>
            </a:r>
            <a:r>
              <a:rPr lang="en-US" sz="700" dirty="0">
                <a:latin typeface="Franklin Gothic Medium" panose="020B0603020102020204" pitchFamily="34" charset="0"/>
              </a:rPr>
              <a:t>model was used for sentiment analysis, while the </a:t>
            </a:r>
            <a:r>
              <a:rPr lang="en-US" sz="700" i="1" dirty="0">
                <a:latin typeface="Franklin Gothic Medium" panose="020B0603020102020204" pitchFamily="34" charset="0"/>
              </a:rPr>
              <a:t>paraphrase-multilingual-MiniLM-L12-v2 </a:t>
            </a:r>
            <a:r>
              <a:rPr lang="en-US" sz="700" dirty="0">
                <a:latin typeface="Franklin Gothic Medium" panose="020B0603020102020204" pitchFamily="34" charset="0"/>
              </a:rPr>
              <a:t>model was utilized  to generate embeddings for option generations. </a:t>
            </a:r>
          </a:p>
        </p:txBody>
      </p:sp>
      <p:sp>
        <p:nvSpPr>
          <p:cNvPr id="9" name="TextBox 8">
            <a:extLst>
              <a:ext uri="{FF2B5EF4-FFF2-40B4-BE49-F238E27FC236}">
                <a16:creationId xmlns:a16="http://schemas.microsoft.com/office/drawing/2014/main" id="{15AA3E95-AE64-FFE2-36F8-7D296D5324E6}"/>
              </a:ext>
            </a:extLst>
          </p:cNvPr>
          <p:cNvSpPr txBox="1"/>
          <p:nvPr/>
        </p:nvSpPr>
        <p:spPr>
          <a:xfrm>
            <a:off x="9309194" y="605988"/>
            <a:ext cx="761269" cy="114864"/>
          </a:xfrm>
          <a:prstGeom prst="rect">
            <a:avLst/>
          </a:prstGeom>
          <a:noFill/>
        </p:spPr>
        <p:txBody>
          <a:bodyPr wrap="square" rtlCol="0">
            <a:spAutoFit/>
          </a:bodyPr>
          <a:lstStyle/>
          <a:p>
            <a:r>
              <a:rPr lang="en-US" sz="500" dirty="0" err="1">
                <a:solidFill>
                  <a:schemeClr val="bg1"/>
                </a:solidFill>
                <a:latin typeface="Franklin Gothic Medium" panose="020B0603020102020204" pitchFamily="34" charset="0"/>
              </a:rPr>
              <a:t>PhilLab</a:t>
            </a:r>
            <a:r>
              <a:rPr lang="en-US" sz="500" dirty="0">
                <a:solidFill>
                  <a:schemeClr val="bg1"/>
                </a:solidFill>
                <a:latin typeface="Franklin Gothic Medium" panose="020B0603020102020204" pitchFamily="34" charset="0"/>
              </a:rPr>
              <a:t> Dartmouth</a:t>
            </a:r>
          </a:p>
        </p:txBody>
      </p:sp>
      <p:sp>
        <p:nvSpPr>
          <p:cNvPr id="11" name="TextBox 10">
            <a:extLst>
              <a:ext uri="{FF2B5EF4-FFF2-40B4-BE49-F238E27FC236}">
                <a16:creationId xmlns:a16="http://schemas.microsoft.com/office/drawing/2014/main" id="{9647D798-0A9B-DAD3-FAD2-C9D6C4158E1A}"/>
              </a:ext>
            </a:extLst>
          </p:cNvPr>
          <p:cNvSpPr txBox="1"/>
          <p:nvPr/>
        </p:nvSpPr>
        <p:spPr>
          <a:xfrm>
            <a:off x="11401379" y="605259"/>
            <a:ext cx="571953" cy="126350"/>
          </a:xfrm>
          <a:prstGeom prst="rect">
            <a:avLst/>
          </a:prstGeom>
          <a:noFill/>
        </p:spPr>
        <p:txBody>
          <a:bodyPr wrap="square" rtlCol="0">
            <a:spAutoFit/>
          </a:bodyPr>
          <a:lstStyle/>
          <a:p>
            <a:r>
              <a:rPr lang="en-US" sz="500" dirty="0">
                <a:solidFill>
                  <a:schemeClr val="bg1"/>
                </a:solidFill>
                <a:latin typeface="Franklin Gothic Medium" panose="020B0603020102020204" pitchFamily="34" charset="0"/>
              </a:rPr>
              <a:t>Link to paper</a:t>
            </a:r>
          </a:p>
        </p:txBody>
      </p:sp>
    </p:spTree>
    <p:extLst>
      <p:ext uri="{BB962C8B-B14F-4D97-AF65-F5344CB8AC3E}">
        <p14:creationId xmlns:p14="http://schemas.microsoft.com/office/powerpoint/2010/main" val="4073746528"/>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1388</TotalTime>
  <Words>773</Words>
  <Application>Microsoft Macintosh PowerPoint</Application>
  <PresentationFormat>Widescreen</PresentationFormat>
  <Paragraphs>43</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Franklin Gothic Medium</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Gokul Srinivasan</dc:creator>
  <cp:lastModifiedBy>Gokul Srinivasan</cp:lastModifiedBy>
  <cp:revision>4</cp:revision>
  <dcterms:created xsi:type="dcterms:W3CDTF">2022-07-13T19:39:46Z</dcterms:created>
  <dcterms:modified xsi:type="dcterms:W3CDTF">2022-07-14T18:48:31Z</dcterms:modified>
</cp:coreProperties>
</file>